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6" r:id="rId1"/>
  </p:sldMasterIdLst>
  <p:sldIdLst>
    <p:sldId id="256" r:id="rId2"/>
    <p:sldId id="288" r:id="rId3"/>
    <p:sldId id="289" r:id="rId4"/>
    <p:sldId id="290" r:id="rId5"/>
    <p:sldId id="291" r:id="rId6"/>
    <p:sldId id="307" r:id="rId7"/>
    <p:sldId id="292" r:id="rId8"/>
    <p:sldId id="293" r:id="rId9"/>
    <p:sldId id="294" r:id="rId10"/>
    <p:sldId id="295" r:id="rId11"/>
    <p:sldId id="296" r:id="rId12"/>
    <p:sldId id="336" r:id="rId13"/>
    <p:sldId id="297" r:id="rId14"/>
    <p:sldId id="298" r:id="rId15"/>
    <p:sldId id="299" r:id="rId16"/>
    <p:sldId id="300" r:id="rId17"/>
    <p:sldId id="301" r:id="rId18"/>
    <p:sldId id="308" r:id="rId19"/>
    <p:sldId id="302" r:id="rId20"/>
    <p:sldId id="303" r:id="rId21"/>
    <p:sldId id="304" r:id="rId22"/>
    <p:sldId id="305" r:id="rId23"/>
    <p:sldId id="306" r:id="rId24"/>
    <p:sldId id="337" r:id="rId25"/>
    <p:sldId id="309" r:id="rId26"/>
    <p:sldId id="314" r:id="rId27"/>
    <p:sldId id="310" r:id="rId28"/>
    <p:sldId id="311" r:id="rId29"/>
    <p:sldId id="312" r:id="rId30"/>
    <p:sldId id="313" r:id="rId31"/>
    <p:sldId id="320" r:id="rId32"/>
    <p:sldId id="315" r:id="rId33"/>
    <p:sldId id="316" r:id="rId34"/>
    <p:sldId id="317" r:id="rId35"/>
    <p:sldId id="318" r:id="rId36"/>
    <p:sldId id="319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8" r:id="rId53"/>
    <p:sldId id="339" r:id="rId54"/>
    <p:sldId id="287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87" autoAdjust="0"/>
    <p:restoredTop sz="94660"/>
  </p:normalViewPr>
  <p:slideViewPr>
    <p:cSldViewPr>
      <p:cViewPr varScale="1">
        <p:scale>
          <a:sx n="81" d="100"/>
          <a:sy n="81" d="100"/>
        </p:scale>
        <p:origin x="172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japanese.about.com/library/weekly/aa090901a.ht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unitedoneworld.blogspot.com/2009/10/october-26-republic-of-austria-date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ja.wikipedia.org/wiki/%E9%AB%98%E9%BE%8D%E5%AF%BA" TargetMode="External"/><Relationship Id="rId3" Type="http://schemas.openxmlformats.org/officeDocument/2006/relationships/image" Target="../media/image20.emf"/><Relationship Id="rId7" Type="http://schemas.openxmlformats.org/officeDocument/2006/relationships/image" Target="../media/image22.jpe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ja.wikipedia.org/wiki/%E9%A0%88%E8%B3%80%E7%A5%9E%E7%A4%BE_(%E6%96%B0%E5%AE%BF%E5%8C%BA)" TargetMode="External"/><Relationship Id="rId4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ja.wikipedia.org/wiki/%E3%83%95%E3%82%A1%E3%82%A4%E3%83%AB:%E4%BA%8C%E8%82%A1%E3%83%A9%E3%83%82%E3%82%A6%E3%83%A0%E6%B8%A9%E6%B3%89%E9%9C%B2%E5%A4%A9%E9%A2%A8%E5%91%82P6190057.JP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ja.wikipedia.org/wiki/%E6%90%8D%E4%BF%9D%E3%82%B8%E3%83%A3%E3%83%91%E3%83%B3%E6%9C%AC%E7%A4%BE%E3%83%93%E3%83%AB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reativecommons.org/licenses/by-nc-sa/2.5/" TargetMode="External"/><Relationship Id="rId4" Type="http://schemas.openxmlformats.org/officeDocument/2006/relationships/hyperlink" Target="http://www.a-wha.idv.tw/blog/2012/07/lavender-oil-00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968" y="2209800"/>
            <a:ext cx="7772400" cy="1780108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第</a:t>
            </a:r>
            <a:r>
              <a:rPr lang="en-US" altLang="ja-JP" dirty="0"/>
              <a:t>11</a:t>
            </a:r>
            <a:r>
              <a:rPr lang="ja-JP" altLang="en-US" dirty="0"/>
              <a:t>課　休みのあと</a:t>
            </a:r>
            <a:br>
              <a:rPr lang="ja-JP" altLang="en-US" dirty="0"/>
            </a:br>
            <a:r>
              <a:rPr lang="en-US" dirty="0"/>
              <a:t>Lesson 11 After the vacation</a:t>
            </a:r>
            <a:br>
              <a:rPr lang="en-US" dirty="0"/>
            </a:br>
            <a:r>
              <a:rPr lang="en-US" dirty="0"/>
              <a:t>Grammar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3" y="3937000"/>
            <a:ext cx="6400800" cy="1473200"/>
          </a:xfrm>
        </p:spPr>
        <p:txBody>
          <a:bodyPr/>
          <a:lstStyle/>
          <a:p>
            <a:r>
              <a:rPr lang="en-US" dirty="0"/>
              <a:t>Dr. Jiajun Bracewell</a:t>
            </a:r>
          </a:p>
        </p:txBody>
      </p:sp>
      <p:pic>
        <p:nvPicPr>
          <p:cNvPr id="5" name="Picture 4" descr="C:\Users\Jiajun\AppData\Local\Microsoft\Windows\INetCache\IE\9G42YQSY\cherry_blossom_tattoo_by_graphicavita-d33b6zj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48143"/>
            <a:ext cx="2743206" cy="239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3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7833" y="1703652"/>
            <a:ext cx="7408333" cy="3858948"/>
          </a:xfrm>
        </p:spPr>
        <p:txBody>
          <a:bodyPr>
            <a:normAutofit fontScale="92500"/>
          </a:bodyPr>
          <a:lstStyle/>
          <a:p>
            <a:r>
              <a:rPr lang="en-US" dirty="0"/>
              <a:t>If you want to avoid such implications and want to mention activities or events just </a:t>
            </a:r>
            <a:r>
              <a:rPr lang="en-US" dirty="0">
                <a:solidFill>
                  <a:srgbClr val="FF0000"/>
                </a:solidFill>
              </a:rPr>
              <a:t>as examples</a:t>
            </a:r>
            <a:r>
              <a:rPr lang="en-US" dirty="0"/>
              <a:t>, and in no set order, you can use a special predicate form 〜 </a:t>
            </a:r>
            <a:r>
              <a:rPr lang="ja-JP" altLang="en-US" dirty="0"/>
              <a:t>たり </a:t>
            </a:r>
            <a:r>
              <a:rPr lang="en-US" altLang="ja-JP" dirty="0"/>
              <a:t>〜 </a:t>
            </a:r>
            <a:r>
              <a:rPr lang="ja-JP" altLang="en-US" dirty="0"/>
              <a:t>たりする 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r>
              <a:rPr lang="ja-JP" altLang="en-US" dirty="0"/>
              <a:t>大阪で買い物をし</a:t>
            </a:r>
            <a:r>
              <a:rPr lang="ja-JP" altLang="en-US" dirty="0">
                <a:solidFill>
                  <a:srgbClr val="FF0000"/>
                </a:solidFill>
              </a:rPr>
              <a:t>たり</a:t>
            </a:r>
            <a:r>
              <a:rPr lang="ja-JP" altLang="en-US" dirty="0"/>
              <a:t>、晩ご飯を食べ</a:t>
            </a:r>
            <a:r>
              <a:rPr lang="ja-JP" altLang="en-US" dirty="0">
                <a:solidFill>
                  <a:srgbClr val="FF0000"/>
                </a:solidFill>
              </a:rPr>
              <a:t>たり</a:t>
            </a:r>
            <a:r>
              <a:rPr lang="ja-JP" altLang="en-US" dirty="0"/>
              <a:t>します。</a:t>
            </a:r>
          </a:p>
          <a:p>
            <a:r>
              <a:rPr lang="en-US" dirty="0"/>
              <a:t>In Osaka, I will do such things as shopping, and eating dinner.</a:t>
            </a:r>
          </a:p>
          <a:p>
            <a:endParaRPr lang="en-US" dirty="0"/>
          </a:p>
          <a:p>
            <a:r>
              <a:rPr lang="en-US" dirty="0"/>
              <a:t>(activity A) </a:t>
            </a:r>
            <a:r>
              <a:rPr lang="ja-JP" altLang="en-US" dirty="0"/>
              <a:t>たり</a:t>
            </a:r>
            <a:r>
              <a:rPr lang="en-US" dirty="0"/>
              <a:t> (activity B)</a:t>
            </a:r>
            <a:r>
              <a:rPr lang="ja-JP" altLang="en-US" dirty="0"/>
              <a:t>たり</a:t>
            </a:r>
            <a:r>
              <a:rPr lang="en-US" dirty="0"/>
              <a:t> </a:t>
            </a:r>
            <a:r>
              <a:rPr lang="ja-JP" altLang="en-US" dirty="0"/>
              <a:t>　</a:t>
            </a:r>
            <a:r>
              <a:rPr lang="en-US" dirty="0"/>
              <a:t>do such things as A and B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2 </a:t>
            </a:r>
            <a:r>
              <a:rPr lang="ja-JP" altLang="en-US" dirty="0"/>
              <a:t>～たり～たりする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15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>
            <a:normAutofit/>
          </a:bodyPr>
          <a:lstStyle/>
          <a:p>
            <a:r>
              <a:rPr lang="en-US" dirty="0"/>
              <a:t>To get the </a:t>
            </a:r>
            <a:r>
              <a:rPr lang="ja-JP" altLang="en-US" dirty="0"/>
              <a:t>たり </a:t>
            </a:r>
            <a:r>
              <a:rPr lang="en-US" dirty="0"/>
              <a:t>form of a predicate, you just </a:t>
            </a:r>
            <a:r>
              <a:rPr lang="en-US" dirty="0">
                <a:solidFill>
                  <a:srgbClr val="FF0000"/>
                </a:solidFill>
              </a:rPr>
              <a:t>add </a:t>
            </a:r>
            <a:r>
              <a:rPr lang="ja-JP" altLang="en-US" dirty="0">
                <a:solidFill>
                  <a:srgbClr val="FF0000"/>
                </a:solidFill>
              </a:rPr>
              <a:t>り </a:t>
            </a:r>
            <a:r>
              <a:rPr lang="en-US" dirty="0">
                <a:solidFill>
                  <a:srgbClr val="FF0000"/>
                </a:solidFill>
              </a:rPr>
              <a:t>to the past tense short form</a:t>
            </a:r>
            <a:r>
              <a:rPr lang="en-US" dirty="0"/>
              <a:t> of a predicate. </a:t>
            </a:r>
          </a:p>
          <a:p>
            <a:r>
              <a:rPr lang="en-US" dirty="0"/>
              <a:t>Thus we have </a:t>
            </a:r>
            <a:r>
              <a:rPr lang="ja-JP" altLang="en-US" dirty="0"/>
              <a:t>したり </a:t>
            </a:r>
            <a:r>
              <a:rPr lang="en-US" dirty="0"/>
              <a:t>for the verb </a:t>
            </a:r>
            <a:r>
              <a:rPr lang="ja-JP" altLang="en-US" dirty="0"/>
              <a:t>する </a:t>
            </a:r>
            <a:r>
              <a:rPr lang="en-US" altLang="ja-JP" dirty="0"/>
              <a:t>, </a:t>
            </a:r>
            <a:r>
              <a:rPr lang="en-US" dirty="0"/>
              <a:t>whose past tense is </a:t>
            </a:r>
            <a:r>
              <a:rPr lang="ja-JP" altLang="en-US" dirty="0"/>
              <a:t>した </a:t>
            </a:r>
            <a:r>
              <a:rPr lang="en-US" altLang="ja-JP" dirty="0"/>
              <a:t>, </a:t>
            </a:r>
            <a:r>
              <a:rPr lang="en-US" dirty="0"/>
              <a:t>and </a:t>
            </a:r>
            <a:r>
              <a:rPr lang="ja-JP" altLang="en-US" dirty="0"/>
              <a:t>食べたり </a:t>
            </a:r>
            <a:r>
              <a:rPr lang="en-US" dirty="0"/>
              <a:t>for </a:t>
            </a:r>
            <a:r>
              <a:rPr lang="ja-JP" altLang="en-US" dirty="0"/>
              <a:t>食べる </a:t>
            </a:r>
            <a:r>
              <a:rPr lang="en-US" altLang="ja-JP" dirty="0"/>
              <a:t>, </a:t>
            </a:r>
            <a:r>
              <a:rPr lang="en-US" dirty="0"/>
              <a:t>past tense </a:t>
            </a:r>
            <a:r>
              <a:rPr lang="ja-JP" altLang="en-US" dirty="0"/>
              <a:t>食べた </a:t>
            </a:r>
            <a:r>
              <a:rPr lang="en-US" altLang="ja-JP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2 </a:t>
            </a:r>
            <a:r>
              <a:rPr lang="ja-JP" altLang="en-US" dirty="0"/>
              <a:t>～たり～たりする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15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Note that the helping verb </a:t>
            </a:r>
            <a:r>
              <a:rPr lang="ja-JP" altLang="en-US" dirty="0"/>
              <a:t>する </a:t>
            </a:r>
            <a:r>
              <a:rPr lang="en-US" dirty="0"/>
              <a:t>at the end of the sentence indicates </a:t>
            </a:r>
            <a:r>
              <a:rPr lang="en-US" dirty="0">
                <a:solidFill>
                  <a:srgbClr val="FF0000"/>
                </a:solidFill>
              </a:rPr>
              <a:t>the tense of the sentence</a:t>
            </a:r>
            <a:r>
              <a:rPr lang="en-US" dirty="0"/>
              <a:t>. </a:t>
            </a:r>
            <a:r>
              <a:rPr lang="en-US" altLang="ja-JP" dirty="0"/>
              <a:t>〜 </a:t>
            </a:r>
            <a:r>
              <a:rPr lang="ja-JP" altLang="en-US" dirty="0"/>
              <a:t>たり </a:t>
            </a:r>
            <a:r>
              <a:rPr lang="en-US" altLang="ja-JP" dirty="0"/>
              <a:t>〜 </a:t>
            </a:r>
            <a:r>
              <a:rPr lang="ja-JP" altLang="en-US" dirty="0"/>
              <a:t>たり</a:t>
            </a:r>
            <a:r>
              <a:rPr lang="ja-JP" altLang="en-US" dirty="0">
                <a:highlight>
                  <a:srgbClr val="FFFF00"/>
                </a:highlight>
              </a:rPr>
              <a:t>する</a:t>
            </a:r>
            <a:r>
              <a:rPr lang="ja-JP" altLang="en-US" dirty="0"/>
              <a:t> </a:t>
            </a:r>
            <a:endParaRPr lang="en-US" dirty="0"/>
          </a:p>
          <a:p>
            <a:r>
              <a:rPr lang="en-US" dirty="0"/>
              <a:t>You can change a 〜 </a:t>
            </a:r>
            <a:r>
              <a:rPr lang="ja-JP" altLang="en-US" dirty="0"/>
              <a:t>たり </a:t>
            </a:r>
            <a:r>
              <a:rPr lang="en-US" altLang="ja-JP" dirty="0"/>
              <a:t>〜 </a:t>
            </a:r>
            <a:r>
              <a:rPr lang="ja-JP" altLang="en-US" dirty="0"/>
              <a:t>たりする </a:t>
            </a:r>
            <a:r>
              <a:rPr lang="en-US" dirty="0"/>
              <a:t>sentence into the past tense, or incorporate it in a bigger sentence, by working on the helping verb part.</a:t>
            </a:r>
          </a:p>
          <a:p>
            <a:endParaRPr lang="en-US" dirty="0"/>
          </a:p>
          <a:p>
            <a:r>
              <a:rPr lang="ja-JP" altLang="en-US" dirty="0"/>
              <a:t>週末は、勉強したり、友だちと話したり</a:t>
            </a:r>
            <a:r>
              <a:rPr lang="ja-JP" altLang="en-US" dirty="0">
                <a:solidFill>
                  <a:srgbClr val="FF0000"/>
                </a:solidFill>
              </a:rPr>
              <a:t>しました</a:t>
            </a:r>
            <a:r>
              <a:rPr lang="ja-JP" altLang="en-US" dirty="0"/>
              <a:t>。</a:t>
            </a:r>
          </a:p>
          <a:p>
            <a:r>
              <a:rPr lang="en-US" dirty="0"/>
              <a:t>I studied and talked with my friends, among other things, over the weekend.</a:t>
            </a:r>
          </a:p>
          <a:p>
            <a:endParaRPr lang="en-US" dirty="0"/>
          </a:p>
          <a:p>
            <a:r>
              <a:rPr lang="ja-JP" altLang="en-US" dirty="0"/>
              <a:t>踊ったり、音楽を聞いたり</a:t>
            </a:r>
            <a:r>
              <a:rPr lang="ja-JP" altLang="en-US" dirty="0">
                <a:solidFill>
                  <a:srgbClr val="FF0000"/>
                </a:solidFill>
              </a:rPr>
              <a:t>する</a:t>
            </a:r>
            <a:r>
              <a:rPr lang="ja-JP" altLang="en-US" dirty="0"/>
              <a:t>のが好きです。</a:t>
            </a:r>
          </a:p>
          <a:p>
            <a:r>
              <a:rPr lang="en-US" dirty="0"/>
              <a:t>I like dancing, listening to music, and so forth.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2 </a:t>
            </a:r>
            <a:r>
              <a:rPr lang="ja-JP" altLang="en-US" dirty="0"/>
              <a:t>～たり～たりする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968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591056"/>
            <a:ext cx="7408333" cy="4069440"/>
          </a:xfrm>
        </p:spPr>
        <p:txBody>
          <a:bodyPr>
            <a:normAutofit fontScale="92500"/>
          </a:bodyPr>
          <a:lstStyle/>
          <a:p>
            <a:r>
              <a:rPr lang="en-US" dirty="0"/>
              <a:t>the past tense short form of a verb ＋</a:t>
            </a:r>
            <a:r>
              <a:rPr lang="ja-JP" altLang="en-US" dirty="0"/>
              <a:t>ことがある </a:t>
            </a:r>
            <a:endParaRPr lang="en-US" altLang="ja-JP" dirty="0"/>
          </a:p>
          <a:p>
            <a:r>
              <a:rPr lang="en-US" dirty="0"/>
              <a:t>Verb(past, short) + </a:t>
            </a:r>
            <a:r>
              <a:rPr lang="ja-JP" altLang="en-US" dirty="0"/>
              <a:t>ことがある</a:t>
            </a:r>
            <a:r>
              <a:rPr lang="en-US" dirty="0"/>
              <a:t>  have the experience of…</a:t>
            </a:r>
          </a:p>
          <a:p>
            <a:r>
              <a:rPr lang="en-US" dirty="0"/>
              <a:t>describes that </a:t>
            </a:r>
            <a:r>
              <a:rPr lang="en-US" dirty="0">
                <a:highlight>
                  <a:srgbClr val="FFFF00"/>
                </a:highlight>
              </a:rPr>
              <a:t>you did something</a:t>
            </a:r>
            <a:r>
              <a:rPr lang="en-US" dirty="0"/>
              <a:t>, or </a:t>
            </a:r>
            <a:r>
              <a:rPr lang="en-US" dirty="0">
                <a:highlight>
                  <a:srgbClr val="FFFF00"/>
                </a:highlight>
              </a:rPr>
              <a:t>something happened</a:t>
            </a:r>
            <a:r>
              <a:rPr lang="en-US" dirty="0"/>
              <a:t>, in earlier times.</a:t>
            </a:r>
          </a:p>
          <a:p>
            <a:endParaRPr lang="en-US" dirty="0"/>
          </a:p>
          <a:p>
            <a:r>
              <a:rPr lang="ja-JP" altLang="en-US" dirty="0"/>
              <a:t>富士山に登っ</a:t>
            </a:r>
            <a:r>
              <a:rPr lang="ja-JP" altLang="en-US" dirty="0">
                <a:solidFill>
                  <a:srgbClr val="00B050"/>
                </a:solidFill>
              </a:rPr>
              <a:t>た</a:t>
            </a:r>
            <a:r>
              <a:rPr lang="ja-JP" altLang="en-US" dirty="0">
                <a:solidFill>
                  <a:srgbClr val="FF0000"/>
                </a:solidFill>
              </a:rPr>
              <a:t>こと</a:t>
            </a:r>
            <a:r>
              <a:rPr lang="ja-JP" altLang="en-US" dirty="0"/>
              <a:t>があります。</a:t>
            </a:r>
          </a:p>
          <a:p>
            <a:r>
              <a:rPr lang="en-US" dirty="0"/>
              <a:t>I have had the experience of climbing Mt. Fuji.</a:t>
            </a:r>
          </a:p>
          <a:p>
            <a:endParaRPr lang="en-US" dirty="0"/>
          </a:p>
          <a:p>
            <a:r>
              <a:rPr lang="ja-JP" altLang="en-US" dirty="0"/>
              <a:t>たけしさんは授業を休ん</a:t>
            </a:r>
            <a:r>
              <a:rPr lang="ja-JP" altLang="en-US" dirty="0">
                <a:solidFill>
                  <a:srgbClr val="00B050"/>
                </a:solidFill>
              </a:rPr>
              <a:t>だ</a:t>
            </a:r>
            <a:r>
              <a:rPr lang="ja-JP" altLang="en-US" dirty="0">
                <a:solidFill>
                  <a:srgbClr val="FF0000"/>
                </a:solidFill>
              </a:rPr>
              <a:t>こと</a:t>
            </a:r>
            <a:r>
              <a:rPr lang="ja-JP" altLang="en-US" dirty="0"/>
              <a:t>がありません。</a:t>
            </a:r>
          </a:p>
          <a:p>
            <a:r>
              <a:rPr lang="en-US" dirty="0"/>
              <a:t>Takeshi has never been absent from classes (in his life).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3 </a:t>
            </a:r>
            <a:r>
              <a:rPr lang="ja-JP" altLang="en-US" dirty="0"/>
              <a:t>～ことがある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14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7833" y="2209800"/>
            <a:ext cx="7408333" cy="345069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somebody asks you a question using </a:t>
            </a:r>
            <a:r>
              <a:rPr lang="ja-JP" altLang="en-US" dirty="0"/>
              <a:t>ことがありますか</a:t>
            </a:r>
            <a:r>
              <a:rPr lang="en-US" altLang="ja-JP" dirty="0"/>
              <a:t>, </a:t>
            </a:r>
            <a:r>
              <a:rPr lang="en-US" dirty="0"/>
              <a:t>you can just say </a:t>
            </a:r>
            <a:r>
              <a:rPr lang="ja-JP" altLang="en-US" dirty="0"/>
              <a:t>あります／ありません </a:t>
            </a:r>
            <a:r>
              <a:rPr lang="en-US" dirty="0"/>
              <a:t>or repeat the whole verbal complex (</a:t>
            </a:r>
            <a:r>
              <a:rPr lang="ja-JP" altLang="en-US" dirty="0"/>
              <a:t>行ったことがあります／行ったことがありません</a:t>
            </a:r>
            <a:r>
              <a:rPr lang="en-US" altLang="ja-JP" dirty="0"/>
              <a:t>)</a:t>
            </a:r>
          </a:p>
          <a:p>
            <a:endParaRPr lang="en-US" altLang="ja-JP" dirty="0"/>
          </a:p>
          <a:p>
            <a:r>
              <a:rPr lang="en-US" altLang="ja-JP" dirty="0"/>
              <a:t>― </a:t>
            </a:r>
            <a:r>
              <a:rPr lang="ja-JP" altLang="en-US" dirty="0"/>
              <a:t>ヨーロッパに行ったことがありますか。 </a:t>
            </a:r>
            <a:r>
              <a:rPr lang="en-US" dirty="0"/>
              <a:t>Have you ever been to Europe?</a:t>
            </a:r>
          </a:p>
          <a:p>
            <a:r>
              <a:rPr lang="en-US" dirty="0"/>
              <a:t>― </a:t>
            </a:r>
            <a:r>
              <a:rPr lang="ja-JP" altLang="en-US" dirty="0"/>
              <a:t>はい、行ったことがあります。 </a:t>
            </a:r>
            <a:r>
              <a:rPr lang="en-US" dirty="0"/>
              <a:t>Yes, I have.</a:t>
            </a:r>
          </a:p>
          <a:p>
            <a:r>
              <a:rPr lang="en-US" dirty="0"/>
              <a:t>― </a:t>
            </a:r>
            <a:r>
              <a:rPr lang="ja-JP" altLang="en-US" dirty="0"/>
              <a:t>はい、あります。</a:t>
            </a:r>
          </a:p>
          <a:p>
            <a:r>
              <a:rPr lang="ja-JP" altLang="en-US" dirty="0"/>
              <a:t>（</a:t>
            </a:r>
            <a:r>
              <a:rPr lang="en-US" altLang="ja-JP" b="1" dirty="0">
                <a:solidFill>
                  <a:srgbClr val="FF0000"/>
                </a:solidFill>
              </a:rPr>
              <a:t>×</a:t>
            </a:r>
            <a:r>
              <a:rPr lang="en-US" altLang="ja-JP" dirty="0">
                <a:solidFill>
                  <a:srgbClr val="FF0000"/>
                </a:solidFill>
              </a:rPr>
              <a:t> </a:t>
            </a:r>
            <a:r>
              <a:rPr lang="ja-JP" altLang="en-US" dirty="0"/>
              <a:t>はい、ことがあります。 ）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3 </a:t>
            </a:r>
            <a:r>
              <a:rPr lang="ja-JP" altLang="en-US" dirty="0"/>
              <a:t>～ことがある</a:t>
            </a:r>
            <a:endParaRPr lang="en-US" dirty="0"/>
          </a:p>
        </p:txBody>
      </p:sp>
      <p:pic>
        <p:nvPicPr>
          <p:cNvPr id="5" name="Picture 4" descr="Europe castle">
            <a:extLst>
              <a:ext uri="{FF2B5EF4-FFF2-40B4-BE49-F238E27FC236}">
                <a16:creationId xmlns:a16="http://schemas.microsoft.com/office/drawing/2014/main" id="{AB506AB3-CD4A-4113-BF90-48C758B69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680905"/>
            <a:ext cx="1905000" cy="180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75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や </a:t>
            </a:r>
            <a:r>
              <a:rPr lang="en-US" dirty="0"/>
              <a:t>connects two nouns, as does </a:t>
            </a:r>
            <a:r>
              <a:rPr lang="ja-JP" altLang="en-US" dirty="0"/>
              <a:t>と </a:t>
            </a:r>
            <a:r>
              <a:rPr lang="en-US" altLang="ja-JP" dirty="0"/>
              <a:t>. </a:t>
            </a:r>
          </a:p>
          <a:p>
            <a:r>
              <a:rPr lang="ja-JP" altLang="en-US" dirty="0"/>
              <a:t>や </a:t>
            </a:r>
            <a:r>
              <a:rPr lang="en-US" dirty="0"/>
              <a:t>suggests that the things referred to are </a:t>
            </a:r>
            <a:r>
              <a:rPr lang="en-US" dirty="0">
                <a:solidFill>
                  <a:srgbClr val="FF0000"/>
                </a:solidFill>
              </a:rPr>
              <a:t>proposed as examples</a:t>
            </a:r>
            <a:r>
              <a:rPr lang="en-US" dirty="0"/>
              <a:t>, and that you are not citing an exhaustive list.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A </a:t>
            </a:r>
            <a:r>
              <a:rPr lang="ja-JP" altLang="en-US" dirty="0"/>
              <a:t>や </a:t>
            </a:r>
            <a:r>
              <a:rPr lang="en-US" dirty="0"/>
              <a:t>B   </a:t>
            </a:r>
          </a:p>
          <a:p>
            <a:r>
              <a:rPr lang="en-US" dirty="0"/>
              <a:t>A and B, for example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ja-JP" altLang="en-US" dirty="0"/>
              <a:t>京都</a:t>
            </a:r>
            <a:r>
              <a:rPr lang="ja-JP" altLang="en-US" dirty="0">
                <a:solidFill>
                  <a:srgbClr val="FF0000"/>
                </a:solidFill>
              </a:rPr>
              <a:t>や</a:t>
            </a:r>
            <a:r>
              <a:rPr lang="ja-JP" altLang="en-US" dirty="0"/>
              <a:t>奈良に行きました。</a:t>
            </a:r>
          </a:p>
          <a:p>
            <a:r>
              <a:rPr lang="en-US" dirty="0"/>
              <a:t>I went to Kyoto and Nara (for example, and may have visited other places as well).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4 noun A </a:t>
            </a:r>
            <a:r>
              <a:rPr lang="ja-JP" altLang="en-US" dirty="0"/>
              <a:t>や </a:t>
            </a:r>
            <a:r>
              <a:rPr lang="en-US" altLang="ja-JP" dirty="0"/>
              <a:t>noun B</a:t>
            </a:r>
            <a:endParaRPr lang="en-US" dirty="0"/>
          </a:p>
        </p:txBody>
      </p:sp>
      <p:pic>
        <p:nvPicPr>
          <p:cNvPr id="5" name="Picture 4" descr="Kyoto Tower">
            <a:extLst>
              <a:ext uri="{FF2B5EF4-FFF2-40B4-BE49-F238E27FC236}">
                <a16:creationId xmlns:a16="http://schemas.microsoft.com/office/drawing/2014/main" id="{4FE8FCFB-76B1-4D2C-875C-95E3210D6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35" y="533400"/>
            <a:ext cx="1109663" cy="1674963"/>
          </a:xfrm>
          <a:prstGeom prst="rect">
            <a:avLst/>
          </a:prstGeom>
        </p:spPr>
      </p:pic>
      <p:pic>
        <p:nvPicPr>
          <p:cNvPr id="7" name="Picture 6" descr="Buddha of Nara">
            <a:extLst>
              <a:ext uri="{FF2B5EF4-FFF2-40B4-BE49-F238E27FC236}">
                <a16:creationId xmlns:a16="http://schemas.microsoft.com/office/drawing/2014/main" id="{E158D60F-BF21-44ED-ACDE-AFD103EAC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533400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50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negative</a:t>
            </a:r>
            <a:r>
              <a:rPr lang="en-US" dirty="0"/>
              <a:t> sentences, you often find the particle </a:t>
            </a:r>
            <a:r>
              <a:rPr lang="ja-JP" altLang="en-US" dirty="0"/>
              <a:t>は </a:t>
            </a:r>
            <a:r>
              <a:rPr lang="en-US" dirty="0"/>
              <a:t>where you expect </a:t>
            </a:r>
            <a:r>
              <a:rPr lang="ja-JP" altLang="en-US" dirty="0"/>
              <a:t>が </a:t>
            </a:r>
            <a:r>
              <a:rPr lang="en-US" dirty="0"/>
              <a:t>or </a:t>
            </a:r>
            <a:r>
              <a:rPr lang="ja-JP" altLang="en-US" dirty="0"/>
              <a:t>を</a:t>
            </a:r>
            <a:r>
              <a:rPr lang="en-US" altLang="ja-JP" dirty="0"/>
              <a:t>. 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dirty="0"/>
              <a:t>Q: </a:t>
            </a:r>
            <a:r>
              <a:rPr lang="ja-JP" altLang="en-US" dirty="0"/>
              <a:t>山下先生はテレビ</a:t>
            </a:r>
            <a:r>
              <a:rPr lang="ja-JP" altLang="en-US" dirty="0">
                <a:solidFill>
                  <a:srgbClr val="FF0000"/>
                </a:solidFill>
              </a:rPr>
              <a:t>を</a:t>
            </a:r>
            <a:r>
              <a:rPr lang="ja-JP" altLang="en-US" dirty="0"/>
              <a:t>見ますか。 </a:t>
            </a:r>
            <a:r>
              <a:rPr lang="en-US" dirty="0"/>
              <a:t>Do you watch TV, Prof. Yamashita?</a:t>
            </a:r>
          </a:p>
          <a:p>
            <a:r>
              <a:rPr lang="en-US" dirty="0"/>
              <a:t>A: </a:t>
            </a:r>
            <a:r>
              <a:rPr lang="ja-JP" altLang="en-US" dirty="0"/>
              <a:t>いいえ、テレビ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見ません。 </a:t>
            </a:r>
            <a:r>
              <a:rPr lang="en-US" dirty="0"/>
              <a:t>No, I don't.</a:t>
            </a:r>
          </a:p>
          <a:p>
            <a:pPr marL="0" indent="0">
              <a:buNone/>
            </a:pPr>
            <a:r>
              <a:rPr lang="en-US" dirty="0"/>
              <a:t>  </a:t>
            </a:r>
          </a:p>
          <a:p>
            <a:r>
              <a:rPr lang="en-US" dirty="0"/>
              <a:t>Q : </a:t>
            </a:r>
            <a:r>
              <a:rPr lang="ja-JP" altLang="en-US" dirty="0"/>
              <a:t>コーヒー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好きですか？　 </a:t>
            </a:r>
            <a:r>
              <a:rPr lang="en-US" dirty="0"/>
              <a:t>Do you want to have a cup of coffee?</a:t>
            </a:r>
          </a:p>
          <a:p>
            <a:r>
              <a:rPr lang="en-US" dirty="0"/>
              <a:t>A: </a:t>
            </a:r>
            <a:r>
              <a:rPr lang="ja-JP" altLang="en-US" dirty="0"/>
              <a:t>いいえ、コーヒー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好きじゃないです。 </a:t>
            </a:r>
            <a:r>
              <a:rPr lang="en-US" dirty="0"/>
              <a:t>No, I don't.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表現ノート</a:t>
            </a:r>
            <a:r>
              <a:rPr lang="en-US" altLang="ja-JP" sz="3600" dirty="0"/>
              <a:t>......11</a:t>
            </a:r>
            <a:r>
              <a:rPr lang="ja-JP" altLang="en-US" sz="3600" dirty="0"/>
              <a:t>　 </a:t>
            </a:r>
            <a:r>
              <a:rPr lang="en-US" altLang="ja-JP" sz="3600" dirty="0"/>
              <a:t>Expression Notes 11</a:t>
            </a:r>
            <a:br>
              <a:rPr lang="en-US" altLang="ja-JP" sz="3600" dirty="0"/>
            </a:br>
            <a:r>
              <a:rPr lang="ja-JP" altLang="en-US" sz="2400" dirty="0"/>
              <a:t>は </a:t>
            </a:r>
            <a:r>
              <a:rPr lang="en-US" sz="2400" dirty="0"/>
              <a:t>in negative sentences</a:t>
            </a:r>
          </a:p>
        </p:txBody>
      </p:sp>
      <p:pic>
        <p:nvPicPr>
          <p:cNvPr id="5" name="Picture 4" descr="A cup of coffee&#10;&#10;Description automatically generated">
            <a:extLst>
              <a:ext uri="{FF2B5EF4-FFF2-40B4-BE49-F238E27FC236}">
                <a16:creationId xmlns:a16="http://schemas.microsoft.com/office/drawing/2014/main" id="{41B00DAE-F7C0-4AFA-8E54-25A6B9054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962400"/>
            <a:ext cx="1160311" cy="116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16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を </a:t>
            </a:r>
            <a:r>
              <a:rPr lang="en-US" dirty="0"/>
              <a:t>and </a:t>
            </a:r>
            <a:r>
              <a:rPr lang="ja-JP" altLang="en-US" dirty="0"/>
              <a:t>が </a:t>
            </a:r>
            <a:r>
              <a:rPr lang="en-US" altLang="ja-JP" dirty="0"/>
              <a:t>, </a:t>
            </a:r>
            <a:r>
              <a:rPr lang="en-US" dirty="0"/>
              <a:t>respectively, would not be ungrammatical in the above examples. Many Japanese speakers, however, find the </a:t>
            </a:r>
            <a:r>
              <a:rPr lang="ja-JP" altLang="en-US" dirty="0"/>
              <a:t>は </a:t>
            </a:r>
            <a:r>
              <a:rPr lang="en-US" dirty="0"/>
              <a:t>versions </a:t>
            </a:r>
            <a:r>
              <a:rPr lang="en-US" dirty="0">
                <a:solidFill>
                  <a:srgbClr val="FF0000"/>
                </a:solidFill>
              </a:rPr>
              <a:t>more natural</a:t>
            </a:r>
            <a:r>
              <a:rPr lang="en-US" dirty="0"/>
              <a:t>.</a:t>
            </a:r>
          </a:p>
          <a:p>
            <a:r>
              <a:rPr lang="en-US" dirty="0"/>
              <a:t>The rule of thumb is that </a:t>
            </a:r>
            <a:r>
              <a:rPr lang="en-US" dirty="0">
                <a:solidFill>
                  <a:srgbClr val="FF0000"/>
                </a:solidFill>
              </a:rPr>
              <a:t>negative Japanese sentences</a:t>
            </a:r>
            <a:r>
              <a:rPr lang="en-US" dirty="0"/>
              <a:t> tend to contain </a:t>
            </a:r>
            <a:r>
              <a:rPr lang="en-US" dirty="0">
                <a:solidFill>
                  <a:srgbClr val="FF0000"/>
                </a:solidFill>
              </a:rPr>
              <a:t>at least one </a:t>
            </a:r>
            <a:r>
              <a:rPr lang="ja-JP" altLang="en-US" dirty="0">
                <a:solidFill>
                  <a:srgbClr val="FF0000"/>
                </a:solidFill>
              </a:rPr>
              <a:t>は </a:t>
            </a:r>
            <a:r>
              <a:rPr lang="en-US" dirty="0">
                <a:solidFill>
                  <a:srgbClr val="FF0000"/>
                </a:solidFill>
              </a:rPr>
              <a:t>phrase</a:t>
            </a:r>
            <a:r>
              <a:rPr lang="en-US" dirty="0"/>
              <a:t>. If you add </a:t>
            </a:r>
            <a:r>
              <a:rPr lang="ja-JP" altLang="en-US" dirty="0"/>
              <a:t>私は </a:t>
            </a:r>
            <a:r>
              <a:rPr lang="en-US" dirty="0"/>
              <a:t>to the sentences above, therefore, the need for </a:t>
            </a:r>
            <a:r>
              <a:rPr lang="ja-JP" altLang="en-US" dirty="0"/>
              <a:t>は </a:t>
            </a:r>
            <a:r>
              <a:rPr lang="en-US" dirty="0"/>
              <a:t>is already fulfilled, and Japanese speakers feel much less compelled to use </a:t>
            </a:r>
            <a:r>
              <a:rPr lang="ja-JP" altLang="en-US" dirty="0"/>
              <a:t>は </a:t>
            </a:r>
            <a:r>
              <a:rPr lang="en-US" dirty="0"/>
              <a:t>after </a:t>
            </a:r>
            <a:r>
              <a:rPr lang="ja-JP" altLang="en-US" dirty="0"/>
              <a:t>テレビ </a:t>
            </a:r>
            <a:r>
              <a:rPr lang="en-US" dirty="0"/>
              <a:t>and </a:t>
            </a:r>
            <a:r>
              <a:rPr lang="ja-JP" altLang="en-US" dirty="0"/>
              <a:t>コーヒー </a:t>
            </a:r>
            <a:r>
              <a:rPr lang="en-US" altLang="ja-JP" dirty="0"/>
              <a:t>.</a:t>
            </a:r>
          </a:p>
          <a:p>
            <a:pPr lvl="1"/>
            <a:r>
              <a:rPr lang="ja-JP" altLang="en-US" dirty="0"/>
              <a:t>私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テレビ</a:t>
            </a:r>
            <a:r>
              <a:rPr lang="ja-JP" altLang="en-US" dirty="0">
                <a:solidFill>
                  <a:srgbClr val="FF0000"/>
                </a:solidFill>
              </a:rPr>
              <a:t>を</a:t>
            </a:r>
            <a:r>
              <a:rPr lang="ja-JP" altLang="en-US" dirty="0"/>
              <a:t>見ません。</a:t>
            </a:r>
            <a:endParaRPr lang="en-US" altLang="ja-JP" dirty="0"/>
          </a:p>
          <a:p>
            <a:pPr lvl="1"/>
            <a:r>
              <a:rPr lang="ja-JP" altLang="en-US" dirty="0"/>
              <a:t>私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コーヒー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好きじゃないです。</a:t>
            </a:r>
            <a:endParaRPr lang="en-US" altLang="ja-JP" dirty="0"/>
          </a:p>
          <a:p>
            <a:endParaRPr lang="en-US" altLang="ja-JP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表現ノート</a:t>
            </a:r>
            <a:r>
              <a:rPr lang="en-US" altLang="ja-JP" sz="3600" dirty="0"/>
              <a:t>......11</a:t>
            </a:r>
            <a:r>
              <a:rPr lang="ja-JP" altLang="en-US" sz="3600" dirty="0"/>
              <a:t>　 </a:t>
            </a:r>
            <a:r>
              <a:rPr lang="en-US" altLang="ja-JP" sz="3600" dirty="0"/>
              <a:t>Expression Notes 11</a:t>
            </a:r>
            <a:br>
              <a:rPr lang="en-US" altLang="ja-JP" sz="3600" dirty="0"/>
            </a:br>
            <a:r>
              <a:rPr lang="ja-JP" altLang="en-US" sz="2400" dirty="0"/>
              <a:t>は </a:t>
            </a:r>
            <a:r>
              <a:rPr lang="en-US" sz="2400" dirty="0"/>
              <a:t>in negative sentences</a:t>
            </a:r>
          </a:p>
        </p:txBody>
      </p:sp>
    </p:spTree>
    <p:extLst>
      <p:ext uri="{BB962C8B-B14F-4D97-AF65-F5344CB8AC3E}">
        <p14:creationId xmlns:p14="http://schemas.microsoft.com/office/powerpoint/2010/main" val="1968146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は </a:t>
            </a:r>
            <a:r>
              <a:rPr lang="en-US" dirty="0"/>
              <a:t>may also follow particles like </a:t>
            </a:r>
            <a:r>
              <a:rPr lang="ja-JP" altLang="en-US" dirty="0"/>
              <a:t>で </a:t>
            </a:r>
            <a:r>
              <a:rPr lang="en-US" dirty="0"/>
              <a:t>and </a:t>
            </a:r>
            <a:r>
              <a:rPr lang="ja-JP" altLang="en-US" dirty="0"/>
              <a:t>に 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r>
              <a:rPr lang="ja-JP" altLang="en-US" dirty="0"/>
              <a:t>英語</a:t>
            </a:r>
            <a:r>
              <a:rPr lang="ja-JP" altLang="en-US" dirty="0">
                <a:solidFill>
                  <a:srgbClr val="FF0000"/>
                </a:solidFill>
              </a:rPr>
              <a:t>では</a:t>
            </a:r>
            <a:r>
              <a:rPr lang="ja-JP" altLang="en-US" dirty="0"/>
              <a:t>話したくないです。 </a:t>
            </a:r>
            <a:r>
              <a:rPr lang="en-US" dirty="0"/>
              <a:t>I don't want to speak in English.</a:t>
            </a:r>
          </a:p>
          <a:p>
            <a:r>
              <a:rPr lang="ja-JP" altLang="en-US" dirty="0"/>
              <a:t>広島</a:t>
            </a:r>
            <a:r>
              <a:rPr lang="ja-JP" altLang="en-US" dirty="0">
                <a:solidFill>
                  <a:srgbClr val="FF0000"/>
                </a:solidFill>
              </a:rPr>
              <a:t>には</a:t>
            </a:r>
            <a:r>
              <a:rPr lang="ja-JP" altLang="en-US" dirty="0"/>
              <a:t>行ったことがありません。 </a:t>
            </a:r>
            <a:r>
              <a:rPr lang="en-US" dirty="0"/>
              <a:t>I have never been to Hiroshima.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表現ノート</a:t>
            </a:r>
            <a:r>
              <a:rPr lang="en-US" altLang="ja-JP" sz="3600" dirty="0"/>
              <a:t>......11</a:t>
            </a:r>
            <a:r>
              <a:rPr lang="ja-JP" altLang="en-US" sz="3600" dirty="0"/>
              <a:t>　 </a:t>
            </a:r>
            <a:r>
              <a:rPr lang="en-US" altLang="ja-JP" sz="3600" dirty="0"/>
              <a:t>Expression Notes 11</a:t>
            </a:r>
            <a:br>
              <a:rPr lang="en-US" altLang="ja-JP" sz="3600" dirty="0"/>
            </a:br>
            <a:r>
              <a:rPr lang="ja-JP" altLang="en-US" sz="2400" dirty="0"/>
              <a:t>は </a:t>
            </a:r>
            <a:r>
              <a:rPr lang="en-US" sz="2400" dirty="0"/>
              <a:t>in negative sentences</a:t>
            </a:r>
          </a:p>
        </p:txBody>
      </p:sp>
    </p:spTree>
    <p:extLst>
      <p:ext uri="{BB962C8B-B14F-4D97-AF65-F5344CB8AC3E}">
        <p14:creationId xmlns:p14="http://schemas.microsoft.com/office/powerpoint/2010/main" val="4257079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81200"/>
            <a:ext cx="7408333" cy="4144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 can add </a:t>
            </a:r>
            <a:r>
              <a:rPr lang="ja-JP" altLang="en-US" dirty="0"/>
              <a:t>だけ </a:t>
            </a:r>
            <a:r>
              <a:rPr lang="en-US" dirty="0"/>
              <a:t>to numbers to talk about having </a:t>
            </a:r>
            <a:r>
              <a:rPr lang="en-US" dirty="0">
                <a:highlight>
                  <a:srgbClr val="FFFF00"/>
                </a:highlight>
              </a:rPr>
              <a:t>just that many items</a:t>
            </a:r>
            <a:r>
              <a:rPr lang="en-US" dirty="0"/>
              <a:t>. </a:t>
            </a:r>
          </a:p>
          <a:p>
            <a:r>
              <a:rPr lang="ja-JP" altLang="en-US" dirty="0"/>
              <a:t>だけ </a:t>
            </a:r>
            <a:r>
              <a:rPr lang="en-US" dirty="0"/>
              <a:t>implies that you have something up to the amount needed, but not more than that.</a:t>
            </a:r>
          </a:p>
          <a:p>
            <a:endParaRPr lang="en-US" dirty="0"/>
          </a:p>
          <a:p>
            <a:r>
              <a:rPr lang="ja-JP" altLang="en-US" dirty="0"/>
              <a:t>私はその人に一回</a:t>
            </a:r>
            <a:r>
              <a:rPr lang="ja-JP" altLang="en-US" dirty="0">
                <a:solidFill>
                  <a:srgbClr val="FF0000"/>
                </a:solidFill>
              </a:rPr>
              <a:t>だけ</a:t>
            </a:r>
            <a:r>
              <a:rPr lang="ja-JP" altLang="en-US" dirty="0"/>
              <a:t>あったことがあります。 </a:t>
            </a:r>
            <a:r>
              <a:rPr lang="en-US" dirty="0"/>
              <a:t>I have met that person just once.</a:t>
            </a:r>
          </a:p>
          <a:p>
            <a:r>
              <a:rPr lang="ja-JP" altLang="en-US" dirty="0"/>
              <a:t>一つ</a:t>
            </a:r>
            <a:r>
              <a:rPr lang="ja-JP" altLang="en-US" dirty="0">
                <a:solidFill>
                  <a:srgbClr val="FF0000"/>
                </a:solidFill>
              </a:rPr>
              <a:t>だけ</a:t>
            </a:r>
            <a:r>
              <a:rPr lang="ja-JP" altLang="en-US" dirty="0"/>
              <a:t>質問があります。 </a:t>
            </a:r>
            <a:r>
              <a:rPr lang="en-US" dirty="0"/>
              <a:t>I have just one question.</a:t>
            </a:r>
          </a:p>
          <a:p>
            <a:r>
              <a:rPr lang="ja-JP" altLang="en-US" dirty="0"/>
              <a:t>三十分</a:t>
            </a:r>
            <a:r>
              <a:rPr lang="ja-JP" altLang="en-US" dirty="0">
                <a:solidFill>
                  <a:srgbClr val="FF0000"/>
                </a:solidFill>
              </a:rPr>
              <a:t>だけ</a:t>
            </a:r>
            <a:r>
              <a:rPr lang="ja-JP" altLang="en-US" dirty="0"/>
              <a:t>寝ました。 </a:t>
            </a:r>
            <a:r>
              <a:rPr lang="en-US" dirty="0"/>
              <a:t>I slept for just thirty minutes.</a:t>
            </a:r>
          </a:p>
          <a:p>
            <a:endParaRPr lang="en-US" dirty="0"/>
          </a:p>
          <a:p>
            <a:r>
              <a:rPr lang="ja-JP" altLang="en-US" dirty="0"/>
              <a:t>だけ　 </a:t>
            </a:r>
            <a:r>
              <a:rPr lang="en-US" dirty="0"/>
              <a:t>suggests that you </a:t>
            </a:r>
            <a:r>
              <a:rPr lang="en-US" dirty="0">
                <a:solidFill>
                  <a:srgbClr val="FF0000"/>
                </a:solidFill>
              </a:rPr>
              <a:t>can live with that few</a:t>
            </a:r>
            <a:r>
              <a:rPr lang="en-US" dirty="0"/>
              <a:t>, though the number admittedly could have been higher. </a:t>
            </a:r>
          </a:p>
          <a:p>
            <a:r>
              <a:rPr lang="ja-JP" altLang="en-US" dirty="0"/>
              <a:t>しか</a:t>
            </a:r>
            <a:r>
              <a:rPr lang="en-US" altLang="ja-JP" dirty="0"/>
              <a:t>, </a:t>
            </a:r>
            <a:r>
              <a:rPr lang="en-US" dirty="0"/>
              <a:t>which means "only" in the sense that you </a:t>
            </a:r>
            <a:r>
              <a:rPr lang="en-US" dirty="0">
                <a:solidFill>
                  <a:srgbClr val="FF0000"/>
                </a:solidFill>
              </a:rPr>
              <a:t>do-not have enough</a:t>
            </a:r>
            <a:r>
              <a:rPr lang="en-US" dirty="0"/>
              <a:t> of.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表現ノート</a:t>
            </a:r>
            <a:r>
              <a:rPr lang="en-US" altLang="ja-JP" sz="3600" dirty="0"/>
              <a:t>......11</a:t>
            </a:r>
            <a:r>
              <a:rPr lang="ja-JP" altLang="en-US" sz="3600" dirty="0"/>
              <a:t>　 </a:t>
            </a:r>
            <a:r>
              <a:rPr lang="en-US" altLang="ja-JP" sz="3600" dirty="0"/>
              <a:t>Expression Notes 11</a:t>
            </a:r>
            <a:br>
              <a:rPr lang="en-US" altLang="ja-JP" sz="3600" dirty="0"/>
            </a:br>
            <a:r>
              <a:rPr lang="ja-JP" altLang="en-US" sz="2800" dirty="0"/>
              <a:t>だけ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8146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1 </a:t>
            </a:r>
            <a:r>
              <a:rPr lang="ja-JP" altLang="en-US" dirty="0"/>
              <a:t>～たい</a:t>
            </a:r>
          </a:p>
          <a:p>
            <a:r>
              <a:rPr lang="en-US" altLang="ja-JP" dirty="0"/>
              <a:t>2 </a:t>
            </a:r>
            <a:r>
              <a:rPr lang="ja-JP" altLang="en-US" dirty="0"/>
              <a:t>～たり～たりする</a:t>
            </a:r>
          </a:p>
          <a:p>
            <a:r>
              <a:rPr lang="en-US" altLang="ja-JP" dirty="0"/>
              <a:t>3 </a:t>
            </a:r>
            <a:r>
              <a:rPr lang="ja-JP" altLang="en-US" dirty="0"/>
              <a:t>～ことがある</a:t>
            </a:r>
          </a:p>
          <a:p>
            <a:r>
              <a:rPr lang="en-US" altLang="ja-JP" dirty="0"/>
              <a:t>4 noun A </a:t>
            </a:r>
            <a:r>
              <a:rPr lang="ja-JP" altLang="en-US" dirty="0"/>
              <a:t>や </a:t>
            </a:r>
            <a:r>
              <a:rPr lang="en-US" altLang="ja-JP" dirty="0"/>
              <a:t>noun B</a:t>
            </a:r>
          </a:p>
          <a:p>
            <a:r>
              <a:rPr lang="ja-JP" altLang="en-US" dirty="0"/>
              <a:t>表現ノート</a:t>
            </a:r>
            <a:r>
              <a:rPr lang="en-US" altLang="ja-JP" dirty="0"/>
              <a:t>......11</a:t>
            </a:r>
            <a:r>
              <a:rPr lang="ja-JP" altLang="en-US" dirty="0"/>
              <a:t>　 </a:t>
            </a:r>
            <a:r>
              <a:rPr lang="en-US" altLang="ja-JP" dirty="0"/>
              <a:t>Expression Notes 11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574582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can use the particle </a:t>
            </a:r>
            <a:r>
              <a:rPr lang="ja-JP" altLang="en-US" dirty="0"/>
              <a:t>に </a:t>
            </a:r>
            <a:r>
              <a:rPr lang="en-US" dirty="0"/>
              <a:t>to indicate </a:t>
            </a:r>
            <a:r>
              <a:rPr lang="en-US" dirty="0">
                <a:solidFill>
                  <a:srgbClr val="FF0000"/>
                </a:solidFill>
              </a:rPr>
              <a:t>the occasion</a:t>
            </a:r>
            <a:r>
              <a:rPr lang="en-US" dirty="0"/>
              <a:t> on which you do something.</a:t>
            </a:r>
          </a:p>
          <a:p>
            <a:r>
              <a:rPr lang="en-US" dirty="0"/>
              <a:t> </a:t>
            </a:r>
            <a:r>
              <a:rPr lang="ja-JP" altLang="en-US" dirty="0"/>
              <a:t>晩ご飯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サラダを食べました。</a:t>
            </a:r>
            <a:r>
              <a:rPr lang="en-US" dirty="0"/>
              <a:t>I ate salad at dinner.</a:t>
            </a:r>
          </a:p>
          <a:p>
            <a:endParaRPr lang="en-US" dirty="0"/>
          </a:p>
          <a:p>
            <a:r>
              <a:rPr lang="ja-JP" altLang="en-US" dirty="0"/>
              <a:t>に </a:t>
            </a:r>
            <a:r>
              <a:rPr lang="en-US" dirty="0"/>
              <a:t>can also indicate </a:t>
            </a:r>
            <a:r>
              <a:rPr lang="en-US" dirty="0">
                <a:solidFill>
                  <a:srgbClr val="FF0000"/>
                </a:solidFill>
              </a:rPr>
              <a:t>the role</a:t>
            </a:r>
            <a:r>
              <a:rPr lang="en-US" dirty="0"/>
              <a:t> you want something to play.</a:t>
            </a:r>
          </a:p>
          <a:p>
            <a:r>
              <a:rPr lang="en-US" dirty="0"/>
              <a:t> </a:t>
            </a:r>
            <a:r>
              <a:rPr lang="ja-JP" altLang="en-US" dirty="0"/>
              <a:t>おみやげ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絵葉書を買いました。 </a:t>
            </a:r>
            <a:r>
              <a:rPr lang="en-US" dirty="0"/>
              <a:t>I bought a postcard as a souvenir.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Particles: Ni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表現ノート</a:t>
            </a:r>
            <a:r>
              <a:rPr lang="en-US" altLang="ja-JP" sz="3600" dirty="0"/>
              <a:t>......11</a:t>
            </a:r>
            <a:r>
              <a:rPr lang="ja-JP" altLang="en-US" sz="3600" dirty="0"/>
              <a:t>　 </a:t>
            </a:r>
            <a:r>
              <a:rPr lang="en-US" altLang="ja-JP" sz="3600" dirty="0"/>
              <a:t>Expression Notes 11</a:t>
            </a:r>
            <a:br>
              <a:rPr lang="en-US" altLang="ja-JP" sz="3600" dirty="0"/>
            </a:br>
            <a:r>
              <a:rPr lang="ja-JP" altLang="en-US" sz="2400" b="1" dirty="0"/>
              <a:t>に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8146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362200"/>
            <a:ext cx="7408333" cy="3763963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dirty="0"/>
              <a:t>ドライブ </a:t>
            </a:r>
            <a:r>
              <a:rPr lang="en-US" dirty="0"/>
              <a:t>is used when you go somewhere </a:t>
            </a:r>
            <a:r>
              <a:rPr lang="en-US" dirty="0">
                <a:solidFill>
                  <a:srgbClr val="FF0000"/>
                </a:solidFill>
              </a:rPr>
              <a:t>by car for pleasure</a:t>
            </a:r>
            <a:r>
              <a:rPr lang="en-US" dirty="0"/>
              <a:t>. </a:t>
            </a:r>
          </a:p>
          <a:p>
            <a:r>
              <a:rPr lang="en-US" dirty="0"/>
              <a:t>To say "to have a drive" or "to go for a drive," use </a:t>
            </a:r>
            <a:r>
              <a:rPr lang="ja-JP" altLang="en-US" dirty="0"/>
              <a:t>ドライブに行く </a:t>
            </a:r>
            <a:r>
              <a:rPr lang="en-US" dirty="0"/>
              <a:t>or </a:t>
            </a:r>
            <a:r>
              <a:rPr lang="ja-JP" altLang="en-US" dirty="0"/>
              <a:t>ドライブする</a:t>
            </a:r>
            <a:r>
              <a:rPr lang="en-US" altLang="ja-JP" dirty="0"/>
              <a:t>.</a:t>
            </a:r>
          </a:p>
          <a:p>
            <a:r>
              <a:rPr lang="en-US" altLang="ja-JP" dirty="0"/>
              <a:t> </a:t>
            </a:r>
            <a:r>
              <a:rPr lang="ja-JP" altLang="en-US" dirty="0"/>
              <a:t>湖までドライブに行きました／ドライブしました。</a:t>
            </a:r>
            <a:r>
              <a:rPr lang="en-US" dirty="0"/>
              <a:t>I went for a drive to the lake.</a:t>
            </a:r>
          </a:p>
          <a:p>
            <a:endParaRPr lang="en-US" dirty="0"/>
          </a:p>
          <a:p>
            <a:r>
              <a:rPr lang="en-US" dirty="0"/>
              <a:t>When you simply want to say "</a:t>
            </a:r>
            <a:r>
              <a:rPr lang="en-US" dirty="0">
                <a:solidFill>
                  <a:srgbClr val="FF0000"/>
                </a:solidFill>
              </a:rPr>
              <a:t>to drive a car</a:t>
            </a:r>
            <a:r>
              <a:rPr lang="en-US" dirty="0"/>
              <a:t>" (not necessarily for pleasure), use </a:t>
            </a:r>
            <a:r>
              <a:rPr lang="ja-JP" altLang="en-US" dirty="0"/>
              <a:t>運転する </a:t>
            </a:r>
            <a:r>
              <a:rPr lang="en-US" dirty="0"/>
              <a:t>instead.</a:t>
            </a:r>
          </a:p>
          <a:p>
            <a:r>
              <a:rPr lang="en-US" dirty="0"/>
              <a:t> </a:t>
            </a:r>
            <a:r>
              <a:rPr lang="ja-JP" altLang="en-US" dirty="0"/>
              <a:t>日本で車を運転したことがありますか。</a:t>
            </a:r>
            <a:r>
              <a:rPr lang="en-US" dirty="0"/>
              <a:t>Have you ever driven a car in Japan?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表現ノート</a:t>
            </a:r>
            <a:r>
              <a:rPr lang="en-US" altLang="ja-JP" sz="3600" dirty="0"/>
              <a:t>......11</a:t>
            </a:r>
            <a:r>
              <a:rPr lang="ja-JP" altLang="en-US" sz="3600" dirty="0"/>
              <a:t>　 </a:t>
            </a:r>
            <a:r>
              <a:rPr lang="en-US" altLang="ja-JP" sz="3600" dirty="0"/>
              <a:t>Expression Notes 11</a:t>
            </a:r>
            <a:br>
              <a:rPr lang="en-US" altLang="ja-JP" sz="3600" dirty="0"/>
            </a:br>
            <a:r>
              <a:rPr lang="ja-JP" altLang="en-US" sz="1800" b="1" dirty="0"/>
              <a:t>ドライブ</a:t>
            </a:r>
            <a:endParaRPr lang="en-US" sz="1800" dirty="0"/>
          </a:p>
        </p:txBody>
      </p:sp>
      <p:pic>
        <p:nvPicPr>
          <p:cNvPr id="5" name="Picture 4" descr="have a drive">
            <a:extLst>
              <a:ext uri="{FF2B5EF4-FFF2-40B4-BE49-F238E27FC236}">
                <a16:creationId xmlns:a16="http://schemas.microsoft.com/office/drawing/2014/main" id="{571E637C-450E-45AE-A9F9-08CFE2173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711412"/>
            <a:ext cx="1890628" cy="157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46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/>
              <a:t>夢 </a:t>
            </a:r>
            <a:r>
              <a:rPr lang="en-US" altLang="ja-JP" dirty="0"/>
              <a:t>, </a:t>
            </a:r>
            <a:r>
              <a:rPr lang="en-US" dirty="0"/>
              <a:t>like the English word "dream," has two meanings. </a:t>
            </a:r>
          </a:p>
          <a:p>
            <a:r>
              <a:rPr lang="en-US" dirty="0"/>
              <a:t>One is </a:t>
            </a:r>
            <a:r>
              <a:rPr lang="en-US" dirty="0">
                <a:solidFill>
                  <a:srgbClr val="FF0000"/>
                </a:solidFill>
              </a:rPr>
              <a:t>the dream you have while sleeping</a:t>
            </a:r>
            <a:r>
              <a:rPr lang="en-US" dirty="0"/>
              <a:t>; </a:t>
            </a:r>
          </a:p>
          <a:p>
            <a:r>
              <a:rPr lang="en-US" dirty="0"/>
              <a:t>you use the verb </a:t>
            </a:r>
            <a:r>
              <a:rPr lang="ja-JP" altLang="en-US" dirty="0"/>
              <a:t>見る </a:t>
            </a:r>
            <a:r>
              <a:rPr lang="en-US" dirty="0"/>
              <a:t>for sleeping dreams</a:t>
            </a:r>
          </a:p>
          <a:p>
            <a:r>
              <a:rPr lang="ja-JP" altLang="en-US" dirty="0"/>
              <a:t>ゆうべこわい夢を見ました。 </a:t>
            </a:r>
            <a:r>
              <a:rPr lang="en-US" dirty="0"/>
              <a:t>I had a scary dream last night.</a:t>
            </a:r>
          </a:p>
          <a:p>
            <a:endParaRPr lang="en-US" dirty="0"/>
          </a:p>
          <a:p>
            <a:r>
              <a:rPr lang="en-US" dirty="0"/>
              <a:t>the others the dream </a:t>
            </a:r>
            <a:r>
              <a:rPr lang="en-US" dirty="0">
                <a:solidFill>
                  <a:srgbClr val="FF0000"/>
                </a:solidFill>
              </a:rPr>
              <a:t>that you wish would come true</a:t>
            </a:r>
            <a:r>
              <a:rPr lang="en-US" dirty="0"/>
              <a:t>. To say "I have a dream,</a:t>
            </a:r>
            <a:r>
              <a:rPr lang="en-US" altLang="ja-JP" dirty="0"/>
              <a:t> " </a:t>
            </a:r>
            <a:r>
              <a:rPr lang="ja-JP" altLang="en-US" dirty="0"/>
              <a:t> 持っている </a:t>
            </a:r>
            <a:r>
              <a:rPr lang="en-US" dirty="0"/>
              <a:t>or </a:t>
            </a:r>
            <a:r>
              <a:rPr lang="ja-JP" altLang="en-US" dirty="0"/>
              <a:t>ある </a:t>
            </a:r>
            <a:r>
              <a:rPr lang="en-US" dirty="0"/>
              <a:t>for your visions.</a:t>
            </a:r>
          </a:p>
          <a:p>
            <a:r>
              <a:rPr lang="ja-JP" altLang="en-US" dirty="0"/>
              <a:t>夢を持っています／夢があります。 </a:t>
            </a:r>
            <a:r>
              <a:rPr lang="en-US" dirty="0"/>
              <a:t>I have a dream.</a:t>
            </a:r>
          </a:p>
          <a:p>
            <a:r>
              <a:rPr lang="ja-JP" altLang="en-US" dirty="0"/>
              <a:t>あなたの将来の夢は何ですか。 </a:t>
            </a:r>
            <a:r>
              <a:rPr lang="en-US" dirty="0"/>
              <a:t>What is your future dream?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表現ノート</a:t>
            </a:r>
            <a:r>
              <a:rPr lang="en-US" altLang="ja-JP" sz="3600" dirty="0"/>
              <a:t>......11</a:t>
            </a:r>
            <a:r>
              <a:rPr lang="ja-JP" altLang="en-US" sz="3600" dirty="0"/>
              <a:t>　 </a:t>
            </a:r>
            <a:r>
              <a:rPr lang="en-US" altLang="ja-JP" sz="3600" dirty="0"/>
              <a:t>Expression Notes 11</a:t>
            </a:r>
            <a:br>
              <a:rPr lang="en-US" altLang="ja-JP" sz="3600" dirty="0"/>
            </a:br>
            <a:r>
              <a:rPr lang="ja-JP" altLang="en-US" sz="2400" dirty="0"/>
              <a:t>夢</a:t>
            </a:r>
            <a:endParaRPr lang="en-US" sz="2400" dirty="0"/>
          </a:p>
        </p:txBody>
      </p:sp>
      <p:pic>
        <p:nvPicPr>
          <p:cNvPr id="5" name="Picture 4" descr="dream">
            <a:extLst>
              <a:ext uri="{FF2B5EF4-FFF2-40B4-BE49-F238E27FC236}">
                <a16:creationId xmlns:a16="http://schemas.microsoft.com/office/drawing/2014/main" id="{BE39E79E-9A58-407B-8652-7CE72AFE0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066800"/>
            <a:ext cx="2028825" cy="276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57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591056"/>
            <a:ext cx="7509933" cy="45351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particle </a:t>
            </a:r>
            <a:r>
              <a:rPr lang="ja-JP" altLang="en-US" dirty="0"/>
              <a:t>は </a:t>
            </a:r>
            <a:r>
              <a:rPr lang="en-US" dirty="0"/>
              <a:t>often follows the particle </a:t>
            </a:r>
            <a:r>
              <a:rPr lang="ja-JP" altLang="en-US" dirty="0"/>
              <a:t>に </a:t>
            </a:r>
            <a:r>
              <a:rPr lang="en-US" dirty="0"/>
              <a:t>in sentences describing a place in terms of the things that are found there.</a:t>
            </a:r>
          </a:p>
          <a:p>
            <a:r>
              <a:rPr lang="en-US" altLang="ja-JP" dirty="0"/>
              <a:t>(1) </a:t>
            </a:r>
            <a:r>
              <a:rPr lang="ja-JP" altLang="en-US" dirty="0"/>
              <a:t>東京</a:t>
            </a:r>
            <a:r>
              <a:rPr lang="ja-JP" altLang="en-US" dirty="0">
                <a:solidFill>
                  <a:srgbClr val="FF0000"/>
                </a:solidFill>
              </a:rPr>
              <a:t>には</a:t>
            </a:r>
            <a:r>
              <a:rPr lang="ja-JP" altLang="en-US" dirty="0"/>
              <a:t>デパートがたくさんあります。</a:t>
            </a:r>
          </a:p>
          <a:p>
            <a:r>
              <a:rPr lang="en-US" altLang="ja-JP" dirty="0"/>
              <a:t>(2) </a:t>
            </a:r>
            <a:r>
              <a:rPr lang="ja-JP" altLang="en-US" dirty="0"/>
              <a:t>東京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デパートがたくさんあります。</a:t>
            </a:r>
          </a:p>
          <a:p>
            <a:r>
              <a:rPr lang="en-US" dirty="0"/>
              <a:t>There are many department stores in Tokyo.</a:t>
            </a:r>
          </a:p>
          <a:p>
            <a:endParaRPr lang="en-US" dirty="0"/>
          </a:p>
          <a:p>
            <a:r>
              <a:rPr lang="en-US" dirty="0"/>
              <a:t> See the grammar note discussing the difference between </a:t>
            </a:r>
            <a:r>
              <a:rPr lang="ja-JP" altLang="en-US" dirty="0"/>
              <a:t>が </a:t>
            </a:r>
            <a:r>
              <a:rPr lang="en-US" dirty="0"/>
              <a:t>and </a:t>
            </a:r>
            <a:r>
              <a:rPr lang="ja-JP" altLang="en-US" dirty="0"/>
              <a:t>は </a:t>
            </a:r>
            <a:r>
              <a:rPr lang="en-US" dirty="0"/>
              <a:t>in Lesson 8. </a:t>
            </a:r>
          </a:p>
          <a:p>
            <a:r>
              <a:rPr lang="en-US" dirty="0"/>
              <a:t>In the case of the particle </a:t>
            </a:r>
            <a:r>
              <a:rPr lang="ja-JP" altLang="en-US" dirty="0"/>
              <a:t>に </a:t>
            </a:r>
            <a:r>
              <a:rPr lang="en-US" altLang="ja-JP" dirty="0"/>
              <a:t>, </a:t>
            </a:r>
            <a:r>
              <a:rPr lang="en-US" dirty="0"/>
              <a:t>the contrast is between the simple </a:t>
            </a:r>
            <a:r>
              <a:rPr lang="ja-JP" altLang="en-US" dirty="0"/>
              <a:t>に </a:t>
            </a:r>
            <a:r>
              <a:rPr lang="en-US" dirty="0"/>
              <a:t>and the combination </a:t>
            </a:r>
            <a:r>
              <a:rPr lang="ja-JP" altLang="en-US" dirty="0"/>
              <a:t>には </a:t>
            </a:r>
            <a:r>
              <a:rPr lang="en-US" altLang="ja-JP" dirty="0"/>
              <a:t>. (</a:t>
            </a:r>
            <a:r>
              <a:rPr lang="en-US" dirty="0"/>
              <a:t>See also the grammar note on counting people in Lesson 7.)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表現ノート</a:t>
            </a:r>
            <a:r>
              <a:rPr lang="en-US" altLang="ja-JP" sz="3600" dirty="0"/>
              <a:t>......11</a:t>
            </a:r>
            <a:r>
              <a:rPr lang="ja-JP" altLang="en-US" sz="3600" dirty="0"/>
              <a:t>　 </a:t>
            </a:r>
            <a:r>
              <a:rPr lang="en-US" altLang="ja-JP" sz="3600" dirty="0"/>
              <a:t>Expression Notes 11</a:t>
            </a:r>
            <a:br>
              <a:rPr lang="en-US" altLang="ja-JP" sz="3600" dirty="0"/>
            </a:br>
            <a:r>
              <a:rPr lang="ja-JP" altLang="en-US" sz="2400" dirty="0"/>
              <a:t>には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7352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591056"/>
            <a:ext cx="7509933" cy="4535107"/>
          </a:xfrm>
        </p:spPr>
        <p:txBody>
          <a:bodyPr>
            <a:normAutofit/>
          </a:bodyPr>
          <a:lstStyle/>
          <a:p>
            <a:r>
              <a:rPr lang="en-US" altLang="ja-JP" dirty="0"/>
              <a:t>Q:</a:t>
            </a:r>
            <a:r>
              <a:rPr lang="ja-JP" altLang="en-US" dirty="0"/>
              <a:t>　東京に何がありますか？</a:t>
            </a:r>
            <a:r>
              <a:rPr lang="en-US" altLang="ja-JP" dirty="0"/>
              <a:t> </a:t>
            </a:r>
          </a:p>
          <a:p>
            <a:r>
              <a:rPr lang="en-US" altLang="ja-JP" dirty="0"/>
              <a:t>A:</a:t>
            </a:r>
            <a:r>
              <a:rPr lang="ja-JP" altLang="en-US" dirty="0"/>
              <a:t>　</a:t>
            </a:r>
            <a:r>
              <a:rPr lang="ja-JP" altLang="en-US" u="sng" dirty="0"/>
              <a:t>東京</a:t>
            </a:r>
            <a:r>
              <a:rPr lang="ja-JP" altLang="en-US" u="sng" dirty="0">
                <a:solidFill>
                  <a:srgbClr val="FF0000"/>
                </a:solidFill>
              </a:rPr>
              <a:t>に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デパートがたくさんあります。</a:t>
            </a:r>
            <a:endParaRPr lang="en-US" altLang="ja-JP" dirty="0"/>
          </a:p>
          <a:p>
            <a:pPr lvl="1"/>
            <a:r>
              <a:rPr lang="en-US" dirty="0"/>
              <a:t>It is </a:t>
            </a:r>
            <a:r>
              <a:rPr lang="en-US" dirty="0">
                <a:solidFill>
                  <a:srgbClr val="FF0000"/>
                </a:solidFill>
              </a:rPr>
              <a:t>about the places</a:t>
            </a:r>
            <a:r>
              <a:rPr lang="en-US" dirty="0"/>
              <a:t>; they answer questions (either explicitly asked, or implicitly) like "What is Tokyo like?"</a:t>
            </a:r>
          </a:p>
          <a:p>
            <a:pPr lvl="1"/>
            <a:r>
              <a:rPr lang="en-US" altLang="ja-JP" dirty="0"/>
              <a:t>The location (</a:t>
            </a:r>
            <a:r>
              <a:rPr lang="ja-JP" altLang="en-US" dirty="0"/>
              <a:t>東京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ja-JP" altLang="en-US" dirty="0">
                <a:solidFill>
                  <a:srgbClr val="FF0000"/>
                </a:solidFill>
              </a:rPr>
              <a:t> </a:t>
            </a:r>
            <a:r>
              <a:rPr lang="en-US" altLang="ja-JP" dirty="0">
                <a:solidFill>
                  <a:srgbClr val="FF0000"/>
                </a:solidFill>
              </a:rPr>
              <a:t>is known information.</a:t>
            </a:r>
          </a:p>
          <a:p>
            <a:pPr lvl="1"/>
            <a:endParaRPr lang="ja-JP" altLang="en-US" dirty="0"/>
          </a:p>
          <a:p>
            <a:r>
              <a:rPr lang="en-US" altLang="ja-JP" dirty="0"/>
              <a:t>Q:</a:t>
            </a:r>
            <a:r>
              <a:rPr lang="ja-JP" altLang="en-US" dirty="0"/>
              <a:t>　どこにデパートがたくさんありますか？</a:t>
            </a:r>
            <a:r>
              <a:rPr lang="en-US" altLang="ja-JP" dirty="0"/>
              <a:t> </a:t>
            </a:r>
          </a:p>
          <a:p>
            <a:r>
              <a:rPr lang="en-US" altLang="ja-JP" dirty="0"/>
              <a:t>A:</a:t>
            </a:r>
            <a:r>
              <a:rPr lang="ja-JP" altLang="en-US" dirty="0"/>
              <a:t>　</a:t>
            </a:r>
            <a:r>
              <a:rPr lang="ja-JP" altLang="en-US" u="sng" dirty="0"/>
              <a:t>東京</a:t>
            </a:r>
            <a:r>
              <a:rPr lang="ja-JP" altLang="en-US" u="sng" dirty="0">
                <a:solidFill>
                  <a:srgbClr val="FF0000"/>
                </a:solidFill>
              </a:rPr>
              <a:t>に</a:t>
            </a:r>
            <a:r>
              <a:rPr lang="ja-JP" altLang="en-US" dirty="0"/>
              <a:t>デパートがたくさんあります。</a:t>
            </a:r>
            <a:endParaRPr lang="en-US" altLang="ja-JP" dirty="0"/>
          </a:p>
          <a:p>
            <a:pPr lvl="1"/>
            <a:r>
              <a:rPr lang="en-US" dirty="0"/>
              <a:t>It is an answer to a question like "Where do you find many department stores?"</a:t>
            </a:r>
            <a:endParaRPr lang="ja-JP" altLang="en-US" dirty="0"/>
          </a:p>
          <a:p>
            <a:pPr lvl="1"/>
            <a:r>
              <a:rPr lang="en-US" altLang="ja-JP" dirty="0"/>
              <a:t>The location (</a:t>
            </a:r>
            <a:r>
              <a:rPr lang="ja-JP" altLang="en-US" dirty="0"/>
              <a:t>東京</a:t>
            </a:r>
            <a:r>
              <a:rPr lang="ja-JP" altLang="en-US" dirty="0">
                <a:solidFill>
                  <a:srgbClr val="FF0000"/>
                </a:solidFill>
              </a:rPr>
              <a:t>に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ja-JP" altLang="en-US" dirty="0">
                <a:solidFill>
                  <a:srgbClr val="FF0000"/>
                </a:solidFill>
              </a:rPr>
              <a:t> </a:t>
            </a:r>
            <a:r>
              <a:rPr lang="en-US" altLang="ja-JP" dirty="0">
                <a:solidFill>
                  <a:srgbClr val="FF0000"/>
                </a:solidFill>
              </a:rPr>
              <a:t>is unknown information.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600" dirty="0"/>
              <a:t>表現ノート</a:t>
            </a:r>
            <a:r>
              <a:rPr lang="en-US" altLang="ja-JP" sz="3600" dirty="0"/>
              <a:t>......11</a:t>
            </a:r>
            <a:r>
              <a:rPr lang="ja-JP" altLang="en-US" sz="3600" dirty="0"/>
              <a:t>　 </a:t>
            </a:r>
            <a:r>
              <a:rPr lang="en-US" altLang="ja-JP" sz="3600" dirty="0"/>
              <a:t>Expression Notes 11</a:t>
            </a:r>
            <a:br>
              <a:rPr lang="en-US" altLang="ja-JP" sz="3600" dirty="0"/>
            </a:br>
            <a:r>
              <a:rPr lang="ja-JP" altLang="en-US" sz="2400" dirty="0"/>
              <a:t>には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6699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7281333" cy="3450696"/>
          </a:xfrm>
        </p:spPr>
        <p:txBody>
          <a:bodyPr/>
          <a:lstStyle/>
          <a:p>
            <a:r>
              <a:rPr lang="ja-JP" altLang="en-US" dirty="0"/>
              <a:t>みちこ：　　メアリーさん、</a:t>
            </a:r>
            <a:r>
              <a:rPr lang="ja-JP" altLang="en-US" dirty="0">
                <a:solidFill>
                  <a:srgbClr val="FF0000"/>
                </a:solidFill>
              </a:rPr>
              <a:t>久しぶりですね</a:t>
            </a:r>
            <a:r>
              <a:rPr lang="ja-JP" altLang="en-US" dirty="0"/>
              <a:t>。休みは</a:t>
            </a:r>
            <a:r>
              <a:rPr lang="en-US" dirty="0"/>
              <a:t>(</a:t>
            </a:r>
            <a:r>
              <a:rPr lang="en-US" dirty="0" err="1"/>
              <a:t>wa</a:t>
            </a:r>
            <a:r>
              <a:rPr lang="en-US" dirty="0"/>
              <a:t>, not ha)</a:t>
            </a:r>
            <a:r>
              <a:rPr lang="ja-JP" altLang="en-US" dirty="0"/>
              <a:t>どうでしたか。</a:t>
            </a:r>
            <a:endParaRPr lang="en-US" dirty="0"/>
          </a:p>
          <a:p>
            <a:r>
              <a:rPr lang="ja-JP" altLang="en-US" dirty="0"/>
              <a:t>メアリー：　 すごく楽しかったです。韓国で買い物をしたり、韓国料理を食べたりしました。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久しぶりですね</a:t>
            </a:r>
            <a:br>
              <a:rPr lang="en-US" dirty="0"/>
            </a:br>
            <a:r>
              <a:rPr lang="en-US" sz="3100" dirty="0"/>
              <a:t>long time no see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52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0EF3A9-E73C-4883-B8B4-1FB684ECF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A:</a:t>
            </a:r>
            <a:r>
              <a:rPr kumimoji="1" lang="ja-JP" altLang="en-US" dirty="0"/>
              <a:t>日本のお酒を飲んだことがありますか。</a:t>
            </a:r>
            <a:endParaRPr kumimoji="1" lang="en-US" altLang="ja-JP" dirty="0"/>
          </a:p>
          <a:p>
            <a:r>
              <a:rPr kumimoji="1" lang="en-US" altLang="ja-JP" dirty="0"/>
              <a:t>B:</a:t>
            </a:r>
            <a:r>
              <a:rPr kumimoji="1" lang="ja-JP" altLang="en-US" dirty="0"/>
              <a:t>はい、あります。</a:t>
            </a:r>
            <a:endParaRPr kumimoji="1" lang="en-US" altLang="ja-JP" dirty="0"/>
          </a:p>
          <a:p>
            <a:r>
              <a:rPr kumimoji="1" lang="en-US" altLang="ja-JP" dirty="0"/>
              <a:t>A:</a:t>
            </a:r>
            <a:r>
              <a:rPr kumimoji="1" lang="ja-JP" altLang="en-US" dirty="0">
                <a:solidFill>
                  <a:srgbClr val="FF0000"/>
                </a:solidFill>
              </a:rPr>
              <a:t>どうでしたか。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en-US" altLang="ja-JP" dirty="0"/>
              <a:t>B:</a:t>
            </a:r>
            <a:r>
              <a:rPr kumimoji="1" lang="ja-JP" altLang="en-US" dirty="0"/>
              <a:t>おいしかったです。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FC41CD-C578-4C03-9998-8DAD3139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どうでしたか</a:t>
            </a:r>
            <a:br>
              <a:rPr kumimoji="1" lang="en-US" altLang="ja-JP" dirty="0"/>
            </a:br>
            <a:r>
              <a:rPr kumimoji="1" lang="en-US" altLang="ja-JP" sz="3100" dirty="0"/>
              <a:t>How was it?</a:t>
            </a:r>
            <a:endParaRPr kumimoji="1" lang="ja-JP" altLang="en-US" dirty="0"/>
          </a:p>
        </p:txBody>
      </p:sp>
      <p:pic>
        <p:nvPicPr>
          <p:cNvPr id="5" name="Picture 4" descr="Japanese alcohol">
            <a:extLst>
              <a:ext uri="{FF2B5EF4-FFF2-40B4-BE49-F238E27FC236}">
                <a16:creationId xmlns:a16="http://schemas.microsoft.com/office/drawing/2014/main" id="{13295DC3-3C35-4978-82BA-5D35ED1DA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13" y="3657600"/>
            <a:ext cx="1959287" cy="280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3378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メアリー：　みちこさんの休みは</a:t>
            </a:r>
            <a:r>
              <a:rPr lang="en-US" dirty="0"/>
              <a:t>(</a:t>
            </a:r>
            <a:r>
              <a:rPr lang="en-US" dirty="0" err="1"/>
              <a:t>wa</a:t>
            </a:r>
            <a:r>
              <a:rPr lang="en-US" dirty="0"/>
              <a:t>, not ha)</a:t>
            </a:r>
            <a:r>
              <a:rPr lang="ja-JP" altLang="en-US" dirty="0"/>
              <a:t>楽しかったですか。</a:t>
            </a:r>
            <a:endParaRPr lang="en-US" dirty="0"/>
          </a:p>
          <a:p>
            <a:r>
              <a:rPr lang="ja-JP" altLang="en-US" dirty="0"/>
              <a:t>みちこ：　　 </a:t>
            </a:r>
            <a:r>
              <a:rPr lang="ja-JP" altLang="en-US" dirty="0">
                <a:solidFill>
                  <a:srgbClr val="FF0000"/>
                </a:solidFill>
              </a:rPr>
              <a:t>まあまあでした</a:t>
            </a:r>
            <a:r>
              <a:rPr lang="ja-JP" altLang="en-US" dirty="0"/>
              <a:t>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Okay; so-so</a:t>
            </a:r>
          </a:p>
        </p:txBody>
      </p:sp>
    </p:spTree>
    <p:extLst>
      <p:ext uri="{BB962C8B-B14F-4D97-AF65-F5344CB8AC3E}">
        <p14:creationId xmlns:p14="http://schemas.microsoft.com/office/powerpoint/2010/main" val="1811215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みちこ：　今度遊びに来てください。食べ物もおいしいですよ。</a:t>
            </a:r>
            <a:br>
              <a:rPr lang="en-US" dirty="0"/>
            </a:br>
            <a:r>
              <a:rPr lang="ja-JP" altLang="en-US" dirty="0"/>
              <a:t>ジョン：　</a:t>
            </a:r>
            <a:r>
              <a:rPr lang="ja-JP" altLang="en-US" dirty="0">
                <a:solidFill>
                  <a:srgbClr val="FF0000"/>
                </a:solidFill>
              </a:rPr>
              <a:t>ぜひ</a:t>
            </a:r>
            <a:r>
              <a:rPr lang="ja-JP" altLang="en-US" dirty="0"/>
              <a:t>、行きたいです。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all means</a:t>
            </a:r>
          </a:p>
        </p:txBody>
      </p:sp>
    </p:spTree>
    <p:extLst>
      <p:ext uri="{BB962C8B-B14F-4D97-AF65-F5344CB8AC3E}">
        <p14:creationId xmlns:p14="http://schemas.microsoft.com/office/powerpoint/2010/main" val="2410313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A:</a:t>
            </a:r>
            <a:r>
              <a:rPr lang="ja-JP" altLang="en-US" dirty="0"/>
              <a:t>　あなたの夢はなんですか。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　私は将来、お金持ちになりたいです。</a:t>
            </a:r>
            <a:r>
              <a:rPr lang="ja-JP" altLang="en-US" dirty="0">
                <a:solidFill>
                  <a:srgbClr val="FF0000"/>
                </a:solidFill>
              </a:rPr>
              <a:t>そして</a:t>
            </a:r>
            <a:r>
              <a:rPr lang="ja-JP" altLang="en-US" dirty="0"/>
              <a:t>、いろいろな国に行きたいです。</a:t>
            </a:r>
            <a:endParaRPr lang="en-US" altLang="ja-JP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And; then</a:t>
            </a:r>
          </a:p>
        </p:txBody>
      </p:sp>
      <p:pic>
        <p:nvPicPr>
          <p:cNvPr id="5" name="Picture 4" descr="rich person">
            <a:extLst>
              <a:ext uri="{FF2B5EF4-FFF2-40B4-BE49-F238E27FC236}">
                <a16:creationId xmlns:a16="http://schemas.microsoft.com/office/drawing/2014/main" id="{D9C61E91-BA81-4777-9B19-9FCDF2F6C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114799"/>
            <a:ext cx="261937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9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81200"/>
            <a:ext cx="7408333" cy="4144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verb stem</a:t>
            </a:r>
            <a:r>
              <a:rPr lang="ja-JP" altLang="en-US" dirty="0"/>
              <a:t>＋たいです  </a:t>
            </a:r>
            <a:r>
              <a:rPr lang="en-US" dirty="0"/>
              <a:t>I want to do ...</a:t>
            </a:r>
            <a:endParaRPr lang="en-US" altLang="ja-JP" dirty="0"/>
          </a:p>
          <a:p>
            <a:pPr lvl="1"/>
            <a:r>
              <a:rPr lang="en-US" dirty="0"/>
              <a:t>to describe your hope or aspiration.</a:t>
            </a:r>
          </a:p>
          <a:p>
            <a:pPr lvl="1"/>
            <a:r>
              <a:rPr lang="en-US" dirty="0"/>
              <a:t>the verb form that goes before </a:t>
            </a:r>
            <a:r>
              <a:rPr lang="ja-JP" altLang="en-US" dirty="0"/>
              <a:t>ます</a:t>
            </a:r>
            <a:endParaRPr lang="en-US" altLang="ja-JP" dirty="0"/>
          </a:p>
          <a:p>
            <a:endParaRPr lang="en-US" dirty="0"/>
          </a:p>
          <a:p>
            <a:r>
              <a:rPr lang="ja-JP" altLang="en-US" dirty="0"/>
              <a:t>今度の週末は、映画</a:t>
            </a:r>
            <a:r>
              <a:rPr lang="ja-JP" altLang="en-US" dirty="0">
                <a:solidFill>
                  <a:srgbClr val="FF0000"/>
                </a:solidFill>
              </a:rPr>
              <a:t>を</a:t>
            </a:r>
            <a:r>
              <a:rPr lang="ja-JP" altLang="en-US" dirty="0"/>
              <a:t>見</a:t>
            </a:r>
            <a:r>
              <a:rPr lang="ja-JP" altLang="en-US" dirty="0">
                <a:solidFill>
                  <a:srgbClr val="FF0000"/>
                </a:solidFill>
              </a:rPr>
              <a:t>たい</a:t>
            </a:r>
            <a:r>
              <a:rPr lang="ja-JP" altLang="en-US" dirty="0"/>
              <a:t>です。 </a:t>
            </a:r>
            <a:r>
              <a:rPr lang="en-US" dirty="0"/>
              <a:t>I want to see a film this weekend.</a:t>
            </a:r>
          </a:p>
          <a:p>
            <a:r>
              <a:rPr lang="en-US" dirty="0"/>
              <a:t>or </a:t>
            </a:r>
            <a:r>
              <a:rPr lang="ja-JP" altLang="en-US" dirty="0"/>
              <a:t>映画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見</a:t>
            </a:r>
            <a:r>
              <a:rPr lang="ja-JP" altLang="en-US" dirty="0">
                <a:solidFill>
                  <a:srgbClr val="FF0000"/>
                </a:solidFill>
              </a:rPr>
              <a:t>たい</a:t>
            </a:r>
            <a:r>
              <a:rPr lang="ja-JP" altLang="en-US" dirty="0"/>
              <a:t>です。</a:t>
            </a:r>
            <a:endParaRPr lang="en-US" altLang="ja-JP" dirty="0"/>
          </a:p>
          <a:p>
            <a:r>
              <a:rPr lang="en-US" altLang="ja-JP" dirty="0"/>
              <a:t>A verb that takes the particle </a:t>
            </a:r>
            <a:r>
              <a:rPr lang="ja-JP" altLang="en-US" dirty="0">
                <a:solidFill>
                  <a:srgbClr val="FF0000"/>
                </a:solidFill>
              </a:rPr>
              <a:t>を </a:t>
            </a:r>
            <a:r>
              <a:rPr lang="en-US" altLang="ja-JP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 have either the particle</a:t>
            </a:r>
            <a:r>
              <a:rPr lang="en-US" altLang="ja-JP" dirty="0">
                <a:solidFill>
                  <a:srgbClr val="FF0000"/>
                </a:solidFill>
              </a:rPr>
              <a:t> </a:t>
            </a:r>
            <a:r>
              <a:rPr lang="ja-JP" altLang="en-US" dirty="0">
                <a:solidFill>
                  <a:srgbClr val="FF0000"/>
                </a:solidFill>
              </a:rPr>
              <a:t>を </a:t>
            </a:r>
            <a:r>
              <a:rPr lang="en-US" altLang="ja-JP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</a:t>
            </a:r>
            <a:r>
              <a:rPr lang="en-US" altLang="ja-JP" dirty="0">
                <a:solidFill>
                  <a:srgbClr val="FF0000"/>
                </a:solidFill>
              </a:rPr>
              <a:t> </a:t>
            </a:r>
            <a:r>
              <a:rPr lang="ja-JP" altLang="en-US" dirty="0">
                <a:solidFill>
                  <a:srgbClr val="FF0000"/>
                </a:solidFill>
              </a:rPr>
              <a:t>が </a:t>
            </a:r>
            <a:r>
              <a:rPr lang="en-US" altLang="ja-JP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when it is followed by </a:t>
            </a:r>
            <a:r>
              <a:rPr lang="ja-JP" altLang="en-US" dirty="0">
                <a:solidFill>
                  <a:srgbClr val="FF0000"/>
                </a:solidFill>
              </a:rPr>
              <a:t>たい</a:t>
            </a:r>
            <a:r>
              <a:rPr lang="en-US" altLang="ja-JP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endParaRPr lang="en-US" altLang="ja-JP" dirty="0"/>
          </a:p>
          <a:p>
            <a:r>
              <a:rPr lang="ja-JP" altLang="en-US" dirty="0"/>
              <a:t>いつか中国に行き</a:t>
            </a:r>
            <a:r>
              <a:rPr lang="ja-JP" altLang="en-US" dirty="0">
                <a:solidFill>
                  <a:srgbClr val="FF0000"/>
                </a:solidFill>
              </a:rPr>
              <a:t>たい</a:t>
            </a:r>
            <a:r>
              <a:rPr lang="ja-JP" altLang="en-US" dirty="0"/>
              <a:t>です。</a:t>
            </a:r>
            <a:r>
              <a:rPr lang="en-US" dirty="0"/>
              <a:t>I want to go to China someday. 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1 </a:t>
            </a:r>
            <a:r>
              <a:rPr lang="ja-JP" altLang="en-US" dirty="0"/>
              <a:t>～たい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40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02FE8F-9620-4F3D-A665-3FFF1B62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170A8-76D8-4E2F-9EEE-A9E15D70C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オースト</a:t>
            </a:r>
            <a:r>
              <a:rPr kumimoji="1" lang="ja-JP" altLang="en-US" dirty="0">
                <a:highlight>
                  <a:srgbClr val="FFFF00"/>
                </a:highlight>
              </a:rPr>
              <a:t>ラ</a:t>
            </a:r>
            <a:r>
              <a:rPr kumimoji="1" lang="ja-JP" altLang="en-US" dirty="0"/>
              <a:t>リア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CE254A-9D20-4681-8146-A0C2DB709C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459" y="3429000"/>
            <a:ext cx="3750332" cy="2697163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AEA16D-9B4F-44AE-A73F-9F2EFC6EC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ja-JP" altLang="en-US" dirty="0"/>
              <a:t>オーストリア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6B46EE1-EAD9-4059-A16D-FAF966B0806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91200" y="3439886"/>
            <a:ext cx="2133600" cy="21336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8F814A-742A-437F-94BC-E4C6E132945E}"/>
              </a:ext>
            </a:extLst>
          </p:cNvPr>
          <p:cNvSpPr txBox="1"/>
          <p:nvPr/>
        </p:nvSpPr>
        <p:spPr>
          <a:xfrm>
            <a:off x="5791200" y="580653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4" tooltip="http://unitedoneworld.blogspot.com/2009/10/october-26-republic-of-austria-date.html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5" tooltip="https://creativecommons.org/licenses/by-sa/3.0/"/>
              </a:rPr>
              <a:t>CC BY-SA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1589961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EBB6-38C6-479D-A57B-A2156821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F057-69A2-46F3-B2CF-6B67694CB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男の子 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EDF5AE-0034-4F01-A4EB-3E1C5D4618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34992" y="3429000"/>
            <a:ext cx="1105267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35866-19BA-47B6-96DC-F277F0DE4B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女の子 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3478AE-A8CF-4514-9871-B8E9CD7E6A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28329" y="3429000"/>
            <a:ext cx="1256092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00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88F97-46DF-4C1C-B159-E4374AE9C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23" y="645794"/>
            <a:ext cx="8229600" cy="1252728"/>
          </a:xfrm>
        </p:spPr>
        <p:txBody>
          <a:bodyPr/>
          <a:lstStyle/>
          <a:p>
            <a:r>
              <a:rPr kumimoji="1" lang="ja-JP" altLang="en-US" dirty="0"/>
              <a:t>お～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42141-8D13-4AF5-91A2-33361586F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5676402"/>
            <a:ext cx="2219668" cy="419598"/>
          </a:xfrm>
        </p:spPr>
        <p:txBody>
          <a:bodyPr>
            <a:normAutofit fontScale="85000" lnSpcReduction="20000"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HGKyokashotai" panose="02020609000000000000" pitchFamily="17" charset="-128"/>
                <a:ea typeface="HGKyokashotai" panose="02020609000000000000" pitchFamily="17" charset="-128"/>
              </a:rPr>
              <a:t>お菓子（かし） 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44FBA8-E1A7-4B2C-9874-4A9CFEA9B8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8334" y="3429000"/>
            <a:ext cx="3429000" cy="227755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BBDDE-372B-45CE-948E-929CA50159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737344" y="5006121"/>
            <a:ext cx="1299656" cy="340445"/>
          </a:xfrm>
        </p:spPr>
        <p:txBody>
          <a:bodyPr>
            <a:normAutofit fontScale="85000" lnSpcReduction="20000"/>
          </a:bodyPr>
          <a:lstStyle/>
          <a:p>
            <a:r>
              <a:rPr lang="ja-JP" altLang="en-US" dirty="0"/>
              <a:t>お祭り 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A97085-A324-4E1E-84FA-17AE811D1D1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15076" y="4032904"/>
            <a:ext cx="2922268" cy="24271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9559D0-93E6-4D13-A713-725B22C9518B}"/>
              </a:ext>
            </a:extLst>
          </p:cNvPr>
          <p:cNvSpPr/>
          <p:nvPr/>
        </p:nvSpPr>
        <p:spPr>
          <a:xfrm>
            <a:off x="580322" y="2395859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HGKyokashotai" panose="02020609000000000000" pitchFamily="17" charset="-128"/>
                <a:ea typeface="HGKyokashotai" panose="02020609000000000000" pitchFamily="17" charset="-128"/>
              </a:rPr>
              <a:t>おもちゃ </a:t>
            </a:r>
            <a:endParaRPr lang="ja-JP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55D265-BB42-4908-A6D8-5376A6DA1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87" y="247768"/>
            <a:ext cx="2219668" cy="21653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4A3123-9311-4A07-ACA5-C194B7AD5088}"/>
              </a:ext>
            </a:extLst>
          </p:cNvPr>
          <p:cNvSpPr/>
          <p:nvPr/>
        </p:nvSpPr>
        <p:spPr>
          <a:xfrm>
            <a:off x="5778766" y="3063596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HGKyokashotai" panose="02020609000000000000" pitchFamily="17" charset="-128"/>
                <a:ea typeface="HGKyokashotai" panose="02020609000000000000" pitchFamily="17" charset="-128"/>
              </a:rPr>
              <a:t>お正月（しょうがつ） </a:t>
            </a:r>
            <a:endParaRPr lang="ja-JP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3F6B78-6ABE-43AB-A713-160C245B6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930" y="247768"/>
            <a:ext cx="3773470" cy="27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39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4402-F43C-4307-A790-FF532095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8E4F8-BBC5-41F1-A864-05F86B45E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3017838"/>
            <a:ext cx="3822192" cy="639762"/>
          </a:xfrm>
        </p:spPr>
        <p:txBody>
          <a:bodyPr>
            <a:normAutofit/>
          </a:bodyPr>
          <a:lstStyle/>
          <a:p>
            <a:r>
              <a:rPr lang="ja-JP" altLang="en-US" dirty="0"/>
              <a:t>神社 </a:t>
            </a:r>
            <a:r>
              <a:rPr lang="en-US" altLang="ja-JP" dirty="0"/>
              <a:t>Shrine (</a:t>
            </a:r>
            <a:r>
              <a:rPr lang="en-US" altLang="ja-JP" dirty="0">
                <a:solidFill>
                  <a:srgbClr val="FF0000"/>
                </a:solidFill>
              </a:rPr>
              <a:t>Shintoism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49474E-3B59-441C-9AD2-93D829FF30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3" y="3722657"/>
            <a:ext cx="3819525" cy="244954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1328F7-D8A3-47D8-BA0E-471D01C82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8200" y="3017838"/>
            <a:ext cx="3822192" cy="639762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お寺　</a:t>
            </a:r>
            <a:r>
              <a:rPr kumimoji="1" lang="en-US" altLang="ja-JP" dirty="0"/>
              <a:t>temple</a:t>
            </a:r>
            <a:r>
              <a:rPr kumimoji="1" lang="ja-JP" altLang="en-US" dirty="0"/>
              <a:t> </a:t>
            </a:r>
            <a:r>
              <a:rPr kumimoji="1" lang="en-US" altLang="ja-JP" dirty="0"/>
              <a:t>(</a:t>
            </a:r>
            <a:r>
              <a:rPr kumimoji="1" lang="en-US" altLang="ja-JP" dirty="0">
                <a:solidFill>
                  <a:srgbClr val="FF0000"/>
                </a:solidFill>
              </a:rPr>
              <a:t>Buddhism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B27AB5-1A57-4842-9D33-CA73D8C4BA7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912909" y="3703637"/>
            <a:ext cx="3286931" cy="2697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ACD48B-5AE8-4DF7-B93B-2B19B840B2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8600" y="285750"/>
            <a:ext cx="2667000" cy="2000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266CBF-DB91-4CDC-9570-BD8DA22B601A}"/>
              </a:ext>
            </a:extLst>
          </p:cNvPr>
          <p:cNvSpPr txBox="1"/>
          <p:nvPr/>
        </p:nvSpPr>
        <p:spPr>
          <a:xfrm>
            <a:off x="228600" y="234310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5" tooltip="https://ja.wikipedia.org/wiki/%E9%A0%88%E8%B3%80%E7%A5%9E%E7%A4%BE_(%E6%96%B0%E5%AE%BF%E5%8C%BA)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6" tooltip="https://creativecommons.org/licenses/by-sa/3.0/"/>
              </a:rPr>
              <a:t>CC BY-SA</a:t>
            </a:r>
            <a:endParaRPr lang="ja-JP" altLang="en-US" sz="9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6B5A89-5D2E-40EF-BA6B-7F5D4FCD1A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133728" y="203539"/>
            <a:ext cx="2781672" cy="21395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1C1273-42E8-496D-B0D6-F71DA19A1366}"/>
              </a:ext>
            </a:extLst>
          </p:cNvPr>
          <p:cNvSpPr txBox="1"/>
          <p:nvPr/>
        </p:nvSpPr>
        <p:spPr>
          <a:xfrm>
            <a:off x="6133728" y="2528221"/>
            <a:ext cx="278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8" tooltip="https://ja.wikipedia.org/wiki/%E9%AB%98%E9%BE%8D%E5%AF%BA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6" tooltip="https://creativecommons.org/licenses/by-sa/3.0/"/>
              </a:rPr>
              <a:t>CC BY-SA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264610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FB365-D480-4CF5-BA44-2B845134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温泉（おんせん） 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83BC7-420D-40C5-A7D2-36C99244E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CCCDFC-1C9D-4B69-BED6-501BA730F1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4704" y="3429000"/>
            <a:ext cx="3485842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857067-5615-4A99-B3BD-3CACEB2CB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B215718-3635-4346-880E-02C1EA31CEB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58266" y="3429000"/>
            <a:ext cx="3596217" cy="269716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D999F5-1DFE-4E35-BE95-E7E039AF785D}"/>
              </a:ext>
            </a:extLst>
          </p:cNvPr>
          <p:cNvSpPr txBox="1"/>
          <p:nvPr/>
        </p:nvSpPr>
        <p:spPr>
          <a:xfrm>
            <a:off x="4758266" y="6126163"/>
            <a:ext cx="3596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4" tooltip="https://ja.wikipedia.org/wiki/%E3%83%95%E3%82%A1%E3%82%A4%E3%83%AB:%E4%BA%8C%E8%82%A1%E3%83%A9%E3%83%82%E3%82%A6%E3%83%A0%E6%B8%A9%E6%B3%89%E9%9C%B2%E5%A4%A9%E9%A2%A8%E5%91%82P6190057.JPG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5" tooltip="https://creativecommons.org/licenses/by-sa/3.0/"/>
              </a:rPr>
              <a:t>CC BY-SA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1649247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246AA-29D0-47B8-81A3-ED64B39E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604D3-8F3D-4D8D-8D58-A0B4AF1A9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ビール 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98BC49-99FD-4E87-81A1-4E4165910A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41178" y="3429000"/>
            <a:ext cx="1692894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1CF658-FC30-4794-8A84-59D276337F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ja-JP" altLang="en-US" dirty="0"/>
              <a:t>ビル</a:t>
            </a:r>
            <a:r>
              <a:rPr kumimoji="1" lang="en-US" altLang="ja-JP" dirty="0"/>
              <a:t> (building)</a:t>
            </a:r>
            <a:endParaRPr kumimoji="1" lang="ja-JP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72ED40-9BAE-4F17-A283-BB4B1FD9B79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57040" y="3429000"/>
            <a:ext cx="1798670" cy="269716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7010C7-3020-46E4-8B7E-C4A3E89681A0}"/>
              </a:ext>
            </a:extLst>
          </p:cNvPr>
          <p:cNvSpPr txBox="1"/>
          <p:nvPr/>
        </p:nvSpPr>
        <p:spPr>
          <a:xfrm>
            <a:off x="5657040" y="6126163"/>
            <a:ext cx="179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4" tooltip="https://ja.wikipedia.org/wiki/%E6%90%8D%E4%BF%9D%E3%82%B8%E3%83%A3%E3%83%91%E3%83%B3%E6%9C%AC%E7%A4%BE%E3%83%93%E3%83%AB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5" tooltip="https://creativecommons.org/licenses/by-sa/3.0/"/>
              </a:rPr>
              <a:t>CC BY-SA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1360456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AEE76-D3BF-4FF8-90F1-00FDF98B2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ルームメート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72BE8-9D12-40E5-AB7D-D055723F5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6E910-617E-4BDB-8DF5-F3582181EF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866DD-3A4C-4093-ABA5-2B48B7D6D7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826642-989C-44FB-A650-F293F4E5B6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BE4DD0-2C05-4AD0-A6DF-F8FC8BC7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00" y="1310765"/>
            <a:ext cx="7982600" cy="48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41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54AC9-DDC7-4D4D-8F0B-BC27B05FA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うそをつく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CDD90-EDDB-40BA-A6C9-93797534A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E573C-A3B9-4195-94C8-12B604256E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CD1869-89E7-4345-912D-D9D0358C63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CAD75C-5167-4DB1-BA76-58FD5ED0B96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5DFA69-30D1-4C20-8387-7D82172B4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422563"/>
            <a:ext cx="6019800" cy="47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64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B963D-47B9-472D-B0F9-92CEB9CE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かう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903B1-3850-46D2-AE58-D4C41F8DB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752600"/>
            <a:ext cx="3822192" cy="1565276"/>
          </a:xfrm>
        </p:spPr>
        <p:txBody>
          <a:bodyPr/>
          <a:lstStyle/>
          <a:p>
            <a:r>
              <a:rPr lang="ja-JP" altLang="en-US" dirty="0"/>
              <a:t>飼う </a:t>
            </a:r>
            <a:r>
              <a:rPr lang="en-US" altLang="ja-JP" dirty="0"/>
              <a:t>to own (a pet)</a:t>
            </a:r>
          </a:p>
          <a:p>
            <a:r>
              <a:rPr kumimoji="1" lang="en-US" altLang="ja-JP" dirty="0"/>
              <a:t>Related feeding</a:t>
            </a:r>
            <a:r>
              <a:rPr kumimoji="1" lang="ja-JP" altLang="en-US" dirty="0">
                <a:highlight>
                  <a:srgbClr val="FFFF00"/>
                </a:highlight>
              </a:rPr>
              <a:t>飠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F4B46C-72DE-4BB6-9B03-67269960D8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36271" y="3429000"/>
            <a:ext cx="2902709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2021A-833C-40C3-A1D8-73E4D9D89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8200" y="1752599"/>
            <a:ext cx="3822192" cy="1565276"/>
          </a:xfrm>
        </p:spPr>
        <p:txBody>
          <a:bodyPr/>
          <a:lstStyle/>
          <a:p>
            <a:r>
              <a:rPr kumimoji="1" lang="ja-JP" altLang="en-US" dirty="0"/>
              <a:t>　買う　</a:t>
            </a:r>
            <a:r>
              <a:rPr kumimoji="1" lang="en-US" altLang="ja-JP" dirty="0"/>
              <a:t>buy</a:t>
            </a:r>
          </a:p>
          <a:p>
            <a:r>
              <a:rPr kumimoji="1" lang="en-US" altLang="ja-JP" dirty="0"/>
              <a:t>Related with money</a:t>
            </a:r>
            <a:r>
              <a:rPr kumimoji="1" lang="ja-JP" altLang="en-US" dirty="0">
                <a:highlight>
                  <a:srgbClr val="FFFF00"/>
                </a:highlight>
              </a:rPr>
              <a:t>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959A5B-0C4E-4365-A7E1-CC0410D79A8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77734" y="3429000"/>
            <a:ext cx="3757281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19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9F8D-E7D3-41B8-B2E4-B782E930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とる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73D1D-5C1A-45DB-A492-99BAB558B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2065148"/>
            <a:ext cx="3822192" cy="1252728"/>
          </a:xfrm>
        </p:spPr>
        <p:txBody>
          <a:bodyPr>
            <a:normAutofit/>
          </a:bodyPr>
          <a:lstStyle/>
          <a:p>
            <a:r>
              <a:rPr lang="ja-JP" altLang="en-US" dirty="0"/>
              <a:t>取る</a:t>
            </a:r>
            <a:r>
              <a:rPr lang="en-US" altLang="ja-JP" dirty="0"/>
              <a:t> to take (a class); </a:t>
            </a:r>
          </a:p>
          <a:p>
            <a:r>
              <a:rPr lang="en-US" altLang="ja-JP" dirty="0"/>
              <a:t>to get (a grade)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F964FB-9A85-4E78-96AB-D005D69077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27578" y="3429000"/>
            <a:ext cx="1830022" cy="28956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9A552-413E-437A-A4B5-84D62312BB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8200" y="2209800"/>
            <a:ext cx="3822192" cy="1108075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撮る</a:t>
            </a:r>
            <a:r>
              <a:rPr kumimoji="1" lang="en-US" altLang="ja-JP" dirty="0"/>
              <a:t> to take (a picture)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87D1DC-D0EA-448A-8FB3-DC5218E6CB5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427224" y="3429000"/>
            <a:ext cx="2258301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13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7833" y="2286000"/>
            <a:ext cx="7408333" cy="34506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verb stem</a:t>
            </a:r>
            <a:r>
              <a:rPr lang="ja-JP" altLang="en-US" dirty="0"/>
              <a:t>＋たいです </a:t>
            </a:r>
            <a:endParaRPr lang="en-US" altLang="ja-JP" dirty="0"/>
          </a:p>
          <a:p>
            <a:r>
              <a:rPr lang="en-US" dirty="0"/>
              <a:t>conjugates as an </a:t>
            </a:r>
            <a:r>
              <a:rPr lang="ja-JP" altLang="en-US" dirty="0">
                <a:solidFill>
                  <a:srgbClr val="FF0000"/>
                </a:solidFill>
              </a:rPr>
              <a:t>い </a:t>
            </a:r>
            <a:r>
              <a:rPr lang="en-US" altLang="ja-JP" dirty="0">
                <a:solidFill>
                  <a:srgbClr val="FF0000"/>
                </a:solidFill>
              </a:rPr>
              <a:t>-</a:t>
            </a:r>
            <a:r>
              <a:rPr lang="en-US" dirty="0">
                <a:solidFill>
                  <a:srgbClr val="FF0000"/>
                </a:solidFill>
              </a:rPr>
              <a:t>adjective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ja-JP" altLang="en-US" dirty="0"/>
              <a:t>あの人には会い</a:t>
            </a:r>
            <a:r>
              <a:rPr lang="ja-JP" altLang="en-US" dirty="0">
                <a:solidFill>
                  <a:srgbClr val="FF0000"/>
                </a:solidFill>
              </a:rPr>
              <a:t>たくない</a:t>
            </a:r>
            <a:r>
              <a:rPr lang="ja-JP" altLang="en-US" dirty="0"/>
              <a:t>です。</a:t>
            </a:r>
            <a:r>
              <a:rPr lang="en-US" altLang="ja-JP" dirty="0"/>
              <a:t>(</a:t>
            </a:r>
            <a:r>
              <a:rPr lang="en-US" dirty="0"/>
              <a:t>negative)I don't want to see that person.</a:t>
            </a:r>
          </a:p>
          <a:p>
            <a:endParaRPr lang="en-US" dirty="0"/>
          </a:p>
          <a:p>
            <a:r>
              <a:rPr lang="ja-JP" altLang="en-US" dirty="0"/>
              <a:t>セーターが買い</a:t>
            </a:r>
            <a:r>
              <a:rPr lang="ja-JP" altLang="en-US" dirty="0">
                <a:solidFill>
                  <a:srgbClr val="FF0000"/>
                </a:solidFill>
              </a:rPr>
              <a:t>たかった</a:t>
            </a:r>
            <a:r>
              <a:rPr lang="ja-JP" altLang="en-US" dirty="0"/>
              <a:t>から、デパートに行きました。</a:t>
            </a:r>
            <a:r>
              <a:rPr lang="en-US" altLang="ja-JP" dirty="0"/>
              <a:t>(</a:t>
            </a:r>
            <a:r>
              <a:rPr lang="en-US" dirty="0"/>
              <a:t>past tense ) I went to a department store, because I wanted to buy a sweater.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1 </a:t>
            </a:r>
            <a:r>
              <a:rPr lang="ja-JP" altLang="en-US" dirty="0"/>
              <a:t>～たい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45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0F45-187B-4925-A296-9B0701BB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20BCE-7FF4-46C7-96FC-77E9F88AD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ja-JP" altLang="en-US" dirty="0"/>
              <a:t>習</a:t>
            </a:r>
            <a:r>
              <a:rPr lang="en-US" altLang="ja-JP" dirty="0"/>
              <a:t>(</a:t>
            </a:r>
            <a:r>
              <a:rPr lang="ja-JP" altLang="en-US" dirty="0"/>
              <a:t>なら</a:t>
            </a:r>
            <a:r>
              <a:rPr lang="en-US" altLang="ja-JP" dirty="0"/>
              <a:t>)</a:t>
            </a:r>
            <a:r>
              <a:rPr lang="ja-JP" altLang="en-US" dirty="0"/>
              <a:t>う </a:t>
            </a:r>
            <a:r>
              <a:rPr lang="en-US" altLang="ja-JP" dirty="0"/>
              <a:t>to learn</a:t>
            </a:r>
            <a:endParaRPr kumimoji="1" lang="ja-JP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1A2C437-B715-4D3C-BEA1-A2BEBE2789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3" y="3521221"/>
            <a:ext cx="3819525" cy="251272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011B8-521A-461E-A7EA-7A0324D8C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kumimoji="1" lang="ja-JP" altLang="en-US" dirty="0"/>
              <a:t>勉強（べんきょう）する </a:t>
            </a:r>
            <a:r>
              <a:rPr kumimoji="1" lang="en-US" altLang="ja-JP" dirty="0"/>
              <a:t>to study</a:t>
            </a:r>
            <a:endParaRPr kumimoji="1" lang="ja-JP" alt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3232A07-2571-4CE6-B952-A2F6E61003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14641" y="3429000"/>
            <a:ext cx="3483468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43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B2D5-FA05-4B85-B823-1305EDD2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おなかがすく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0FD11-97BB-4E40-80F9-059790F70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92ABF-5599-4F69-9F92-44672A25FD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おなかがすく</a:t>
            </a:r>
            <a:endParaRPr lang="en-US" altLang="ja-JP" dirty="0"/>
          </a:p>
          <a:p>
            <a:r>
              <a:rPr kumimoji="1" lang="en-US" altLang="ja-JP" dirty="0"/>
              <a:t>Lit. </a:t>
            </a:r>
            <a:r>
              <a:rPr kumimoji="1" lang="en-US" altLang="ja-JP" dirty="0">
                <a:highlight>
                  <a:srgbClr val="FFFF00"/>
                </a:highlight>
              </a:rPr>
              <a:t>stomach</a:t>
            </a:r>
            <a:r>
              <a:rPr kumimoji="1" lang="en-US" altLang="ja-JP" dirty="0"/>
              <a:t> is empty</a:t>
            </a:r>
          </a:p>
          <a:p>
            <a:r>
              <a:rPr kumimoji="1" lang="en-US" altLang="ja-JP" dirty="0"/>
              <a:t>(</a:t>
            </a:r>
            <a:r>
              <a:rPr kumimoji="1" lang="en-US" altLang="ja-JP" dirty="0">
                <a:highlight>
                  <a:srgbClr val="FFFF00"/>
                </a:highlight>
              </a:rPr>
              <a:t>I/the subject</a:t>
            </a:r>
            <a:r>
              <a:rPr kumimoji="1" lang="en-US" altLang="ja-JP" dirty="0"/>
              <a:t>) am/to be hungry</a:t>
            </a:r>
            <a:endParaRPr kumimoji="1" lang="ja-JP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5F058-D860-4253-89A5-1CACA9988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38A7DA-E5D6-44EB-82FE-59AC562238C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04238" y="3429000"/>
            <a:ext cx="3504274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07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3772E-01D4-4FB8-AEF1-3AFE17FC6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サボる 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C3D2B-228F-4232-BBB8-A16A111BA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8C772C-1AC4-4A2F-BD31-73ED7EA2C4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2312" y="3429000"/>
            <a:ext cx="3650627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607291-1B29-4750-B5C0-232377842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162C81-9799-4715-BD1C-DBC1BB781F9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ja-JP" altLang="en-US" dirty="0"/>
              <a:t>サボる </a:t>
            </a:r>
            <a:endParaRPr lang="en-US" altLang="ja-JP" dirty="0"/>
          </a:p>
          <a:p>
            <a:r>
              <a:rPr lang="en-US" altLang="ja-JP" dirty="0"/>
              <a:t>To cut (classes)</a:t>
            </a:r>
          </a:p>
          <a:p>
            <a:r>
              <a:rPr lang="en-US" altLang="ja-JP" dirty="0"/>
              <a:t>from sabotage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9158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E4E57-F0A9-417C-90CB-48CE7ECC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Action noun +</a:t>
            </a:r>
            <a:r>
              <a:rPr kumimoji="1" lang="ja-JP" altLang="en-US" dirty="0"/>
              <a:t>する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E1567-FEE7-4C7E-919A-1A2BF469C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けんかする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FF6FD9-2512-493D-8C77-A64472F6C9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3" y="3591205"/>
            <a:ext cx="3819525" cy="237275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FA6591-A006-4D31-890F-60CF7B3DA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紹介する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AEDC85-BE98-412C-A3A0-590313D57B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30883" y="3429000"/>
            <a:ext cx="3450984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18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A53F9-E373-48F6-A12B-D84FE0D3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Action noun +</a:t>
            </a:r>
            <a:r>
              <a:rPr kumimoji="1" lang="ja-JP" altLang="en-US" dirty="0"/>
              <a:t>する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2DC95-0ACE-48A2-A13A-500E6D21A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ダイエットする 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E403B2-2C23-491F-A02D-8906B3E8A1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5261" y="3429000"/>
            <a:ext cx="3704728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51486-537C-489C-8A91-37D399833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57BD80-98BA-4426-9550-07175E722B9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537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4396C-4D74-4473-9813-60578ABC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Action noun +</a:t>
            </a:r>
            <a:r>
              <a:rPr kumimoji="1" lang="ja-JP" altLang="en-US" dirty="0"/>
              <a:t>する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88E3B-5BFB-4A5A-9FCE-D6F2F634C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遅刻（ちこく）する 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8AF777-4C08-4CFA-9585-8C691352AB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3" y="3452202"/>
            <a:ext cx="3819525" cy="265075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5EF748-513E-4695-A304-A58DA40A7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留学する 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21713E-0D7E-453B-A8BC-A2E2A88FDE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3437285"/>
            <a:ext cx="3822700" cy="26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47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7D19C-6714-4BD2-A607-664A56CB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~</a:t>
            </a:r>
            <a:r>
              <a:rPr lang="ja-JP" altLang="en-US" dirty="0"/>
              <a:t>家（か）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9DBB1-07E6-4442-AF62-B6C9E4801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作家 （さっか）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1AE3F8-65B4-4A6C-87E7-E1C2373237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5048" y="3429000"/>
            <a:ext cx="3625155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974658-FA29-458E-B3D1-18E2183F0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漫画家 （まんがか）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DD065F-E691-4DDA-BB06-C0CBBE96AEE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26060" y="3429000"/>
            <a:ext cx="3660629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0BCA-76A3-4332-9814-DAA398B64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90200-EEB0-4B05-A2DA-55D3F5F31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警察官（けいさつかん） 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1BD418-680B-4671-978D-E9D5698290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3" y="3518391"/>
            <a:ext cx="3819525" cy="251838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BAFBD2-AD7F-41CF-8383-33DC2C06C4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看護師（かんごし） </a:t>
            </a:r>
            <a:endParaRPr kumimoji="1" lang="ja-JP" alt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EBCF15A-59E0-4A86-9A7A-75664E46CB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38071" y="3429000"/>
            <a:ext cx="3436607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6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0BCA-76A3-4332-9814-DAA398B64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~</a:t>
            </a:r>
            <a:r>
              <a:rPr lang="ja-JP" altLang="en-US" dirty="0"/>
              <a:t>士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90200-EEB0-4B05-A2DA-55D3F5F31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宇宙（うちゅう）飛行士（ひこうし） </a:t>
            </a:r>
            <a:endParaRPr kumimoji="1" lang="ja-JP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BAFBD2-AD7F-41CF-8383-33DC2C06C4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消防士（しょうぼうし） 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B8E698-509E-46F4-8931-C8C687DF83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828224" y="3429000"/>
            <a:ext cx="3456301" cy="2697163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94D48B-79FF-46CF-8630-A81766D59E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538" y="3429000"/>
            <a:ext cx="3792174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42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5204-CC89-4F9E-BF8F-F9CFA3B4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俳優（はいゆう） 女優（じょゆう） 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92645-2EBF-4AC4-9A2C-5C888A1FB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5DA83-F62B-412B-8FAC-828FD2A7B4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FCAD61-3F35-4CE1-8178-2F4FE677E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7F4D8-B537-4BB7-8F3E-34481EA5AB5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03C8BF-4F30-4345-BB12-38F5D3F3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84813"/>
            <a:ext cx="8077200" cy="463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79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your wish is one you have entertained for some time, that is, if you "</a:t>
            </a:r>
            <a:r>
              <a:rPr lang="en-US" dirty="0">
                <a:solidFill>
                  <a:srgbClr val="FF0000"/>
                </a:solidFill>
              </a:rPr>
              <a:t>have wanted to</a:t>
            </a:r>
            <a:r>
              <a:rPr lang="en-US" dirty="0"/>
              <a:t>," you can use </a:t>
            </a:r>
            <a:r>
              <a:rPr lang="ja-JP" altLang="en-US" dirty="0"/>
              <a:t>たいと思っています </a:t>
            </a:r>
            <a:r>
              <a:rPr lang="en-US" dirty="0"/>
              <a:t>instead of </a:t>
            </a:r>
            <a:r>
              <a:rPr lang="ja-JP" altLang="en-US" dirty="0"/>
              <a:t>たいです </a:t>
            </a:r>
            <a:r>
              <a:rPr lang="en-US" altLang="ja-JP" dirty="0"/>
              <a:t>.</a:t>
            </a:r>
          </a:p>
          <a:p>
            <a:r>
              <a:rPr lang="ja-JP" altLang="en-US" dirty="0"/>
              <a:t>～たいと思っています </a:t>
            </a:r>
            <a:r>
              <a:rPr lang="en-US" dirty="0">
                <a:solidFill>
                  <a:srgbClr val="FF0000"/>
                </a:solidFill>
              </a:rPr>
              <a:t>have wanted to</a:t>
            </a:r>
            <a:endParaRPr lang="en-US" altLang="ja-JP" dirty="0"/>
          </a:p>
          <a:p>
            <a:r>
              <a:rPr lang="ja-JP" altLang="en-US" dirty="0"/>
              <a:t>～たいです　</a:t>
            </a:r>
            <a:r>
              <a:rPr lang="en-US" dirty="0">
                <a:solidFill>
                  <a:srgbClr val="FF0000"/>
                </a:solidFill>
              </a:rPr>
              <a:t> want to</a:t>
            </a:r>
            <a:endParaRPr lang="en-US" altLang="ja-JP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1 </a:t>
            </a:r>
            <a:r>
              <a:rPr lang="ja-JP" altLang="en-US" dirty="0"/>
              <a:t>～たい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45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8078-B7D5-4BBC-A77F-05B29679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～手（しゅ）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9BB5D-C7B5-4749-97B7-A40FBDB44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ja-JP" altLang="en-US" dirty="0"/>
              <a:t>野球（やきゅう）選手（せんしゅ） 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B2446F-3552-4878-8C73-73DCAB62B5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8717" y="3429000"/>
            <a:ext cx="3677816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4069A-8AF6-4672-AB04-E5320E8D2F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ja-JP" altLang="en-US" dirty="0"/>
              <a:t>歌手（かしゅ）</a:t>
            </a:r>
            <a:endParaRPr kumimoji="1" lang="ja-JP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CE7EF8-2237-4C81-9D8D-9447D66F2E4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08692" y="3429000"/>
            <a:ext cx="1495366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93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E40EE-48FC-4C8F-845D-891624FE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～者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28C63-15C4-4963-842E-B3530615D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ジャーナリスト 　</a:t>
            </a:r>
            <a:r>
              <a:rPr lang="en-US" altLang="ja-JP" dirty="0"/>
              <a:t> journalist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F947E1-9FEB-437D-ADE4-4246685912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4910" y="3429000"/>
            <a:ext cx="3725430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C8E688-80E9-40A1-AB5C-7EA9CD551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 dirty="0"/>
              <a:t>記者（きしゃ）　</a:t>
            </a:r>
            <a:r>
              <a:rPr lang="en-US" altLang="ja-JP" dirty="0"/>
              <a:t>reporter; writer; journalist</a:t>
            </a:r>
            <a:endParaRPr kumimoji="1" lang="ja-JP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453878B-E99E-45C5-9479-CA446D6DF6C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45025" y="3511312"/>
            <a:ext cx="3822700" cy="25325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BB1A59-763B-4341-A1E7-C142462D1CA0}"/>
              </a:ext>
            </a:extLst>
          </p:cNvPr>
          <p:cNvSpPr txBox="1"/>
          <p:nvPr/>
        </p:nvSpPr>
        <p:spPr>
          <a:xfrm>
            <a:off x="4645025" y="6043850"/>
            <a:ext cx="3822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4" tooltip="http://www.a-wha.idv.tw/blog/2012/07/lavender-oil-00/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5" tooltip="https://creativecommons.org/licenses/by-nc-sa/2.5/"/>
              </a:rPr>
              <a:t>CC BY-NC-SA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18422863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6D92-DF9E-4C1A-9EF1-5AA1A4298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～長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926BE-8E3C-47DC-BA42-D4B020E22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社長（しゃちょう）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F72229-A974-4DF8-8202-94D7086703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6593" y="3429000"/>
            <a:ext cx="3362065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EFF1D-16C8-4C39-B8E7-33692140E6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7436B-18C7-4F5A-839F-E4345AA8576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83579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4DAF7-4BCB-4040-911E-D17AC553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～館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45462-D87D-4749-A48B-7D587F78D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美術館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23FFCF-0F8D-4555-B9C4-FC085D4587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5490" y="3429000"/>
            <a:ext cx="3164270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97A0BA-A9C2-4A83-B2A6-3CFCA8B430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3A29D-B431-4049-8EBA-AF8E21CE5A1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51801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altLang="ja-JP" dirty="0"/>
              <a:t>Thank you!</a:t>
            </a:r>
            <a:br>
              <a:rPr lang="en-US" altLang="ja-JP" dirty="0"/>
            </a:br>
            <a:r>
              <a:rPr lang="ja-JP" altLang="en-US" dirty="0"/>
              <a:t>ありがとうございます。</a:t>
            </a:r>
            <a:endParaRPr lang="en-US" dirty="0"/>
          </a:p>
        </p:txBody>
      </p:sp>
      <p:pic>
        <p:nvPicPr>
          <p:cNvPr id="4102" name="Picture 6" descr="flower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97856">
            <a:off x="2072584" y="3248655"/>
            <a:ext cx="4681728" cy="340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14E6C7-5CFB-450A-B956-C8F0E90E1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7426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たいです </a:t>
            </a:r>
            <a:r>
              <a:rPr lang="en-US" dirty="0"/>
              <a:t>sentences are not usually used to describe wishes held by others. </a:t>
            </a:r>
          </a:p>
          <a:p>
            <a:r>
              <a:rPr lang="en-US" dirty="0"/>
              <a:t>Somebody else's wishes are usually reported in Japanese either as </a:t>
            </a:r>
            <a:r>
              <a:rPr lang="en-US" dirty="0">
                <a:solidFill>
                  <a:srgbClr val="FF0000"/>
                </a:solidFill>
              </a:rPr>
              <a:t>quotations, observations, or guesses</a:t>
            </a:r>
            <a:r>
              <a:rPr lang="en-US" dirty="0"/>
              <a:t>. </a:t>
            </a:r>
          </a:p>
          <a:p>
            <a:r>
              <a:rPr lang="en-US" dirty="0"/>
              <a:t>To quote somebody, saying that she wants to do something, you can use </a:t>
            </a:r>
            <a:r>
              <a:rPr lang="ja-JP" altLang="en-US" dirty="0"/>
              <a:t>と言っていました </a:t>
            </a:r>
            <a:r>
              <a:rPr lang="en-US" dirty="0"/>
              <a:t>With </a:t>
            </a:r>
            <a:r>
              <a:rPr lang="ja-JP" altLang="en-US" dirty="0"/>
              <a:t>たい 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r>
              <a:rPr lang="ja-JP" altLang="en-US" dirty="0"/>
              <a:t>メアリーさんはチベットに行き</a:t>
            </a:r>
            <a:r>
              <a:rPr lang="ja-JP" altLang="en-US" dirty="0">
                <a:solidFill>
                  <a:srgbClr val="FF0000"/>
                </a:solidFill>
              </a:rPr>
              <a:t>たい</a:t>
            </a:r>
            <a:r>
              <a:rPr lang="ja-JP" altLang="en-US" dirty="0">
                <a:highlight>
                  <a:srgbClr val="FFFF00"/>
                </a:highlight>
              </a:rPr>
              <a:t>と言っていました</a:t>
            </a:r>
            <a:r>
              <a:rPr lang="ja-JP" altLang="en-US" dirty="0"/>
              <a:t>。</a:t>
            </a:r>
          </a:p>
          <a:p>
            <a:r>
              <a:rPr lang="en-US" dirty="0"/>
              <a:t>Mary said she wanted to go to Tibet.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1 </a:t>
            </a:r>
            <a:r>
              <a:rPr lang="ja-JP" altLang="en-US" dirty="0"/>
              <a:t>～たい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47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 describe your </a:t>
            </a:r>
            <a:r>
              <a:rPr lang="en-US" dirty="0">
                <a:highlight>
                  <a:srgbClr val="FFFF00"/>
                </a:highlight>
              </a:rPr>
              <a:t>observation</a:t>
            </a:r>
            <a:r>
              <a:rPr lang="en-US" dirty="0"/>
              <a:t> to the effect that somebody wants to do something, you must use a special verb </a:t>
            </a:r>
            <a:r>
              <a:rPr lang="ja-JP" altLang="en-US" dirty="0"/>
              <a:t>たがっている </a:t>
            </a:r>
            <a:r>
              <a:rPr lang="en-US" dirty="0"/>
              <a:t>instead of </a:t>
            </a:r>
            <a:r>
              <a:rPr lang="ja-JP" altLang="en-US" dirty="0"/>
              <a:t>たい </a:t>
            </a:r>
            <a:r>
              <a:rPr lang="en-US" altLang="ja-JP" dirty="0"/>
              <a:t>. </a:t>
            </a:r>
          </a:p>
          <a:p>
            <a:r>
              <a:rPr lang="en-US" dirty="0"/>
              <a:t>If a verb takes the particle </a:t>
            </a:r>
            <a:r>
              <a:rPr lang="ja-JP" altLang="en-US" dirty="0"/>
              <a:t>を </a:t>
            </a:r>
            <a:r>
              <a:rPr lang="en-US" altLang="ja-JP" dirty="0"/>
              <a:t>, </a:t>
            </a:r>
            <a:r>
              <a:rPr lang="en-US" dirty="0"/>
              <a:t>the derived verb </a:t>
            </a:r>
            <a:r>
              <a:rPr lang="ja-JP" altLang="en-US" dirty="0"/>
              <a:t>たがっている </a:t>
            </a:r>
            <a:r>
              <a:rPr lang="en-US" dirty="0"/>
              <a:t>will retain the </a:t>
            </a:r>
            <a:r>
              <a:rPr lang="ja-JP" altLang="en-US" dirty="0"/>
              <a:t>を</a:t>
            </a:r>
            <a:r>
              <a:rPr lang="en-US" altLang="ja-JP" dirty="0"/>
              <a:t>, </a:t>
            </a:r>
          </a:p>
          <a:p>
            <a:r>
              <a:rPr lang="en-US" dirty="0"/>
              <a:t>unlike </a:t>
            </a:r>
            <a:r>
              <a:rPr lang="ja-JP" altLang="en-US" dirty="0"/>
              <a:t>たい </a:t>
            </a:r>
            <a:r>
              <a:rPr lang="en-US" altLang="ja-JP" dirty="0"/>
              <a:t>, </a:t>
            </a:r>
            <a:r>
              <a:rPr lang="en-US" dirty="0"/>
              <a:t>with which we had a choice between the particles </a:t>
            </a:r>
            <a:r>
              <a:rPr lang="ja-JP" altLang="en-US" dirty="0"/>
              <a:t>が </a:t>
            </a:r>
            <a:r>
              <a:rPr lang="en-US" dirty="0"/>
              <a:t>and </a:t>
            </a:r>
            <a:r>
              <a:rPr lang="ja-JP" altLang="en-US" dirty="0"/>
              <a:t>を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r>
              <a:rPr lang="ja-JP" altLang="en-US" dirty="0"/>
              <a:t>メアリーさんは着物</a:t>
            </a:r>
            <a:r>
              <a:rPr lang="ja-JP" altLang="en-US" dirty="0">
                <a:solidFill>
                  <a:srgbClr val="FF0000"/>
                </a:solidFill>
              </a:rPr>
              <a:t>を</a:t>
            </a:r>
            <a:r>
              <a:rPr lang="ja-JP" altLang="en-US" dirty="0"/>
              <a:t>着たがっています。</a:t>
            </a:r>
          </a:p>
          <a:p>
            <a:r>
              <a:rPr lang="en-US" altLang="ja-JP" dirty="0"/>
              <a:t>(</a:t>
            </a:r>
            <a:r>
              <a:rPr lang="en-US" dirty="0"/>
              <a:t>It seems) Mary wants to wear a kimono.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1 </a:t>
            </a:r>
            <a:r>
              <a:rPr lang="ja-JP" altLang="en-US" dirty="0"/>
              <a:t>～たい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45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86000"/>
            <a:ext cx="7408333" cy="3450696"/>
          </a:xfrm>
        </p:spPr>
        <p:txBody>
          <a:bodyPr/>
          <a:lstStyle/>
          <a:p>
            <a:r>
              <a:rPr lang="en-US" dirty="0"/>
              <a:t>The verb </a:t>
            </a:r>
            <a:r>
              <a:rPr lang="ja-JP" altLang="en-US" dirty="0"/>
              <a:t>たがっている</a:t>
            </a:r>
            <a:r>
              <a:rPr lang="en-US" altLang="ja-JP" dirty="0"/>
              <a:t>, </a:t>
            </a:r>
            <a:r>
              <a:rPr lang="en-US" dirty="0"/>
              <a:t>which comes from the dictionary form </a:t>
            </a:r>
            <a:r>
              <a:rPr lang="ja-JP" altLang="en-US" dirty="0"/>
              <a:t>たがる</a:t>
            </a:r>
            <a:r>
              <a:rPr lang="en-US" altLang="ja-JP" dirty="0"/>
              <a:t>, </a:t>
            </a:r>
          </a:p>
          <a:p>
            <a:r>
              <a:rPr lang="en-US" dirty="0"/>
              <a:t>indicates "I think that she wants to, because of the way she is behaving."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1 </a:t>
            </a:r>
            <a:r>
              <a:rPr lang="ja-JP" altLang="en-US" dirty="0"/>
              <a:t>～たい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D6E095-15DB-45BA-8B4C-16F1AC906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68357"/>
              </p:ext>
            </p:extLst>
          </p:nvPr>
        </p:nvGraphicFramePr>
        <p:xfrm>
          <a:off x="1066800" y="4267200"/>
          <a:ext cx="7162800" cy="1249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27314">
                  <a:extLst>
                    <a:ext uri="{9D8B030D-6E8A-4147-A177-3AD203B41FA5}">
                      <a16:colId xmlns:a16="http://schemas.microsoft.com/office/drawing/2014/main" val="4150704168"/>
                    </a:ext>
                  </a:extLst>
                </a:gridCol>
                <a:gridCol w="3335486">
                  <a:extLst>
                    <a:ext uri="{9D8B030D-6E8A-4147-A177-3AD203B41FA5}">
                      <a16:colId xmlns:a16="http://schemas.microsoft.com/office/drawing/2014/main" val="340492895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 want to …/Do you want to …?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They want to 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936562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Verb stem + </a:t>
                      </a:r>
                      <a:r>
                        <a:rPr lang="ja-JP" altLang="en-US" sz="2000" u="none" strike="noStrike" dirty="0">
                          <a:effectLst/>
                        </a:rPr>
                        <a:t>たいです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2000" u="none" strike="noStrike" dirty="0">
                          <a:effectLst/>
                        </a:rPr>
                        <a:t>verb stem + </a:t>
                      </a:r>
                      <a:r>
                        <a:rPr lang="ja-JP" altLang="en-US" sz="2000" u="none" strike="noStrike" dirty="0">
                          <a:effectLst/>
                        </a:rPr>
                        <a:t>たがっています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272335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たい </a:t>
                      </a:r>
                      <a:r>
                        <a:rPr lang="en-US" sz="2000" u="none" strike="noStrike">
                          <a:effectLst/>
                        </a:rPr>
                        <a:t>conjugates as an -adjective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たがる </a:t>
                      </a:r>
                      <a:r>
                        <a:rPr lang="en-US" sz="2000" u="none" strike="noStrike" dirty="0">
                          <a:effectLst/>
                        </a:rPr>
                        <a:t>conjugates as an u-verb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23137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が </a:t>
                      </a:r>
                      <a:r>
                        <a:rPr lang="en-US" sz="2000" u="none" strike="noStrike">
                          <a:effectLst/>
                        </a:rPr>
                        <a:t>or </a:t>
                      </a:r>
                      <a:r>
                        <a:rPr lang="ja-JP" altLang="en-US" sz="2000" u="none" strike="noStrike">
                          <a:effectLst/>
                        </a:rPr>
                        <a:t>を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を </a:t>
                      </a:r>
                      <a:r>
                        <a:rPr 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only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03767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545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already know that you can connect two clauses with the </a:t>
            </a:r>
            <a:r>
              <a:rPr lang="en-US" dirty="0" err="1">
                <a:solidFill>
                  <a:srgbClr val="FF0000"/>
                </a:solidFill>
              </a:rPr>
              <a:t>te</a:t>
            </a:r>
            <a:r>
              <a:rPr lang="en-US" dirty="0">
                <a:solidFill>
                  <a:srgbClr val="FF0000"/>
                </a:solidFill>
              </a:rPr>
              <a:t>-form</a:t>
            </a:r>
            <a:r>
              <a:rPr lang="en-US" dirty="0"/>
              <a:t> of predicates, as in:</a:t>
            </a:r>
          </a:p>
          <a:p>
            <a:endParaRPr lang="en-US" dirty="0"/>
          </a:p>
          <a:p>
            <a:r>
              <a:rPr lang="ja-JP" altLang="en-US" dirty="0"/>
              <a:t>大阪で買い物をし</a:t>
            </a:r>
            <a:r>
              <a:rPr lang="ja-JP" altLang="en-US" dirty="0">
                <a:solidFill>
                  <a:srgbClr val="FF0000"/>
                </a:solidFill>
              </a:rPr>
              <a:t>て</a:t>
            </a:r>
            <a:r>
              <a:rPr lang="ja-JP" altLang="en-US" dirty="0"/>
              <a:t>、晩ご飯を食べます。</a:t>
            </a:r>
          </a:p>
          <a:p>
            <a:r>
              <a:rPr lang="en-US" dirty="0"/>
              <a:t>In Osaka, I will do some shopping and eat dinner.</a:t>
            </a:r>
          </a:p>
          <a:p>
            <a:endParaRPr lang="en-US" dirty="0"/>
          </a:p>
          <a:p>
            <a:r>
              <a:rPr lang="en-US" dirty="0"/>
              <a:t>This sentence, however, tends to suggest that shopping and dining are </a:t>
            </a:r>
            <a:r>
              <a:rPr lang="en-US" dirty="0">
                <a:solidFill>
                  <a:srgbClr val="FF0000"/>
                </a:solidFill>
              </a:rPr>
              <a:t>the only activities</a:t>
            </a:r>
            <a:r>
              <a:rPr lang="en-US" dirty="0"/>
              <a:t> you plan to perform in Osaka, and that those two activities will be done </a:t>
            </a:r>
            <a:r>
              <a:rPr lang="en-US" dirty="0">
                <a:solidFill>
                  <a:srgbClr val="FF0000"/>
                </a:solidFill>
              </a:rPr>
              <a:t>in that order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2 </a:t>
            </a:r>
            <a:r>
              <a:rPr lang="ja-JP" altLang="en-US" dirty="0"/>
              <a:t>～たり～たりする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0445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4344</TotalTime>
  <Words>2435</Words>
  <Application>Microsoft Office PowerPoint</Application>
  <PresentationFormat>On-screen Show (4:3)</PresentationFormat>
  <Paragraphs>261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HGKyokashotai</vt:lpstr>
      <vt:lpstr>游ゴシック</vt:lpstr>
      <vt:lpstr>Candara</vt:lpstr>
      <vt:lpstr>Symbol</vt:lpstr>
      <vt:lpstr>Waveform</vt:lpstr>
      <vt:lpstr>第11課　休みのあと Lesson 11 After the vacation Grammar </vt:lpstr>
      <vt:lpstr>Objectives</vt:lpstr>
      <vt:lpstr>1 ～たい</vt:lpstr>
      <vt:lpstr>1 ～たい</vt:lpstr>
      <vt:lpstr>1 ～たい</vt:lpstr>
      <vt:lpstr>1 ～たい</vt:lpstr>
      <vt:lpstr>1 ～たい</vt:lpstr>
      <vt:lpstr>1 ～たい</vt:lpstr>
      <vt:lpstr>2 ～たり～たりする</vt:lpstr>
      <vt:lpstr>2 ～たり～たりする</vt:lpstr>
      <vt:lpstr>2 ～たり～たりする</vt:lpstr>
      <vt:lpstr>2 ～たり～たりする</vt:lpstr>
      <vt:lpstr>3 ～ことがある</vt:lpstr>
      <vt:lpstr>3 ～ことがある</vt:lpstr>
      <vt:lpstr>4 noun A や noun B</vt:lpstr>
      <vt:lpstr>表現ノート......11　 Expression Notes 11 は in negative sentences</vt:lpstr>
      <vt:lpstr>表現ノート......11　 Expression Notes 11 は in negative sentences</vt:lpstr>
      <vt:lpstr>表現ノート......11　 Expression Notes 11 は in negative sentences</vt:lpstr>
      <vt:lpstr>表現ノート......11　 Expression Notes 11 だけ</vt:lpstr>
      <vt:lpstr>表現ノート......11　 Expression Notes 11 に</vt:lpstr>
      <vt:lpstr>表現ノート......11　 Expression Notes 11 ドライブ</vt:lpstr>
      <vt:lpstr>表現ノート......11　 Expression Notes 11 夢</vt:lpstr>
      <vt:lpstr>表現ノート......11　 Expression Notes 11 には</vt:lpstr>
      <vt:lpstr>表現ノート......11　 Expression Notes 11 には</vt:lpstr>
      <vt:lpstr>久しぶりですね long time no see</vt:lpstr>
      <vt:lpstr>どうでしたか How was it?</vt:lpstr>
      <vt:lpstr>Okay; so-so</vt:lpstr>
      <vt:lpstr>By all means</vt:lpstr>
      <vt:lpstr>And; then</vt:lpstr>
      <vt:lpstr>PowerPoint Presentation</vt:lpstr>
      <vt:lpstr>PowerPoint Presentation</vt:lpstr>
      <vt:lpstr>お～</vt:lpstr>
      <vt:lpstr>PowerPoint Presentation</vt:lpstr>
      <vt:lpstr>温泉（おんせん） </vt:lpstr>
      <vt:lpstr>PowerPoint Presentation</vt:lpstr>
      <vt:lpstr>ルームメート</vt:lpstr>
      <vt:lpstr>うそをつく</vt:lpstr>
      <vt:lpstr>かう</vt:lpstr>
      <vt:lpstr>とる</vt:lpstr>
      <vt:lpstr>PowerPoint Presentation</vt:lpstr>
      <vt:lpstr>おなかがすく</vt:lpstr>
      <vt:lpstr>サボる </vt:lpstr>
      <vt:lpstr>Action noun +する</vt:lpstr>
      <vt:lpstr>Action noun +する</vt:lpstr>
      <vt:lpstr>Action noun +する</vt:lpstr>
      <vt:lpstr>~家（か）</vt:lpstr>
      <vt:lpstr>PowerPoint Presentation</vt:lpstr>
      <vt:lpstr>~士</vt:lpstr>
      <vt:lpstr>俳優（はいゆう） 女優（じょゆう） </vt:lpstr>
      <vt:lpstr>～手（しゅ）</vt:lpstr>
      <vt:lpstr>～者</vt:lpstr>
      <vt:lpstr>～長</vt:lpstr>
      <vt:lpstr>～館</vt:lpstr>
      <vt:lpstr>Thank you! ありがとうございます。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第２課　かいもの Lesson 2 Shopping Grammar </dc:title>
  <dc:creator>Jiajun</dc:creator>
  <cp:lastModifiedBy>JiaJun Bracewell</cp:lastModifiedBy>
  <cp:revision>227</cp:revision>
  <dcterms:created xsi:type="dcterms:W3CDTF">2006-08-16T00:00:00Z</dcterms:created>
  <dcterms:modified xsi:type="dcterms:W3CDTF">2020-08-01T15:46:33Z</dcterms:modified>
</cp:coreProperties>
</file>